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42"/>
  </p:handoutMasterIdLst>
  <p:sldIdLst>
    <p:sldId id="317" r:id="rId2"/>
    <p:sldId id="318" r:id="rId3"/>
    <p:sldId id="319" r:id="rId4"/>
    <p:sldId id="320" r:id="rId5"/>
    <p:sldId id="322" r:id="rId6"/>
    <p:sldId id="324" r:id="rId7"/>
    <p:sldId id="325" r:id="rId8"/>
    <p:sldId id="328" r:id="rId9"/>
    <p:sldId id="329" r:id="rId10"/>
    <p:sldId id="365" r:id="rId11"/>
    <p:sldId id="366" r:id="rId12"/>
    <p:sldId id="367" r:id="rId13"/>
    <p:sldId id="331" r:id="rId14"/>
    <p:sldId id="332" r:id="rId15"/>
    <p:sldId id="357" r:id="rId16"/>
    <p:sldId id="359" r:id="rId17"/>
    <p:sldId id="356" r:id="rId18"/>
    <p:sldId id="358" r:id="rId19"/>
    <p:sldId id="338" r:id="rId20"/>
    <p:sldId id="360" r:id="rId21"/>
    <p:sldId id="362" r:id="rId22"/>
    <p:sldId id="363" r:id="rId23"/>
    <p:sldId id="364" r:id="rId24"/>
    <p:sldId id="339" r:id="rId25"/>
    <p:sldId id="280" r:id="rId26"/>
    <p:sldId id="346" r:id="rId27"/>
    <p:sldId id="345" r:id="rId28"/>
    <p:sldId id="281" r:id="rId29"/>
    <p:sldId id="361" r:id="rId30"/>
    <p:sldId id="344" r:id="rId31"/>
    <p:sldId id="283" r:id="rId32"/>
    <p:sldId id="284" r:id="rId33"/>
    <p:sldId id="286" r:id="rId34"/>
    <p:sldId id="287" r:id="rId35"/>
    <p:sldId id="288" r:id="rId36"/>
    <p:sldId id="347" r:id="rId37"/>
    <p:sldId id="289" r:id="rId38"/>
    <p:sldId id="290" r:id="rId39"/>
    <p:sldId id="368" r:id="rId40"/>
    <p:sldId id="29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D56D2E-5DE1-4395-B2DB-EE6868FC2E73}" type="datetimeFigureOut">
              <a:rPr lang="en-CA" smtClean="0"/>
              <a:t>15/09/2014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975531-0649-4B31-A44B-08BC8A936A8B}" type="slidenum">
              <a:rPr lang="en-CA" smtClean="0"/>
              <a:t>‹#›</a:t>
            </a:fld>
            <a:endParaRPr lang="en-CA"/>
          </a:p>
        </p:txBody>
      </p:sp>
    </p:spTree>
    <p:extLst>
      <p:ext uri="{BB962C8B-B14F-4D97-AF65-F5344CB8AC3E}">
        <p14:creationId xmlns:p14="http://schemas.microsoft.com/office/powerpoint/2010/main" val="658635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2C36D3-0787-4AED-BDCA-D5CEA8491DAC}" type="datetimeFigureOut">
              <a:rPr lang="en-CA" smtClean="0"/>
              <a:t>15/09/2014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352400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2C36D3-0787-4AED-BDCA-D5CEA8491DAC}" type="datetimeFigureOut">
              <a:rPr lang="en-CA" smtClean="0"/>
              <a:t>15/09/2014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90588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2C36D3-0787-4AED-BDCA-D5CEA8491DAC}" type="datetimeFigureOut">
              <a:rPr lang="en-CA" smtClean="0"/>
              <a:t>15/09/2014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297434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2C36D3-0787-4AED-BDCA-D5CEA8491DAC}" type="datetimeFigureOut">
              <a:rPr lang="en-CA" smtClean="0"/>
              <a:t>15/09/2014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211428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C36D3-0787-4AED-BDCA-D5CEA8491DAC}" type="datetimeFigureOut">
              <a:rPr lang="en-CA" smtClean="0"/>
              <a:t>15/09/2014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366958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2C36D3-0787-4AED-BDCA-D5CEA8491DAC}" type="datetimeFigureOut">
              <a:rPr lang="en-CA" smtClean="0"/>
              <a:t>15/09/2014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40736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2C36D3-0787-4AED-BDCA-D5CEA8491DAC}" type="datetimeFigureOut">
              <a:rPr lang="en-CA" smtClean="0"/>
              <a:t>15/09/2014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348268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2C36D3-0787-4AED-BDCA-D5CEA8491DAC}" type="datetimeFigureOut">
              <a:rPr lang="en-CA" smtClean="0"/>
              <a:t>15/09/2014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83125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C36D3-0787-4AED-BDCA-D5CEA8491DAC}" type="datetimeFigureOut">
              <a:rPr lang="en-CA" smtClean="0"/>
              <a:t>15/09/2014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269818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C36D3-0787-4AED-BDCA-D5CEA8491DAC}" type="datetimeFigureOut">
              <a:rPr lang="en-CA" smtClean="0"/>
              <a:t>15/09/2014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121272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C36D3-0787-4AED-BDCA-D5CEA8491DAC}" type="datetimeFigureOut">
              <a:rPr lang="en-CA" smtClean="0"/>
              <a:t>15/09/2014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E46578-2D0B-4525-B9D0-68302B4A6593}" type="slidenum">
              <a:rPr lang="en-CA" smtClean="0"/>
              <a:t>‹#›</a:t>
            </a:fld>
            <a:endParaRPr lang="en-CA"/>
          </a:p>
        </p:txBody>
      </p:sp>
    </p:spTree>
    <p:extLst>
      <p:ext uri="{BB962C8B-B14F-4D97-AF65-F5344CB8AC3E}">
        <p14:creationId xmlns:p14="http://schemas.microsoft.com/office/powerpoint/2010/main" val="269492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C36D3-0787-4AED-BDCA-D5CEA8491DAC}" type="datetimeFigureOut">
              <a:rPr lang="en-CA" smtClean="0"/>
              <a:t>15/09/2014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46578-2D0B-4525-B9D0-68302B4A6593}" type="slidenum">
              <a:rPr lang="en-CA" smtClean="0"/>
              <a:t>‹#›</a:t>
            </a:fld>
            <a:endParaRPr lang="en-CA"/>
          </a:p>
        </p:txBody>
      </p:sp>
    </p:spTree>
    <p:extLst>
      <p:ext uri="{BB962C8B-B14F-4D97-AF65-F5344CB8AC3E}">
        <p14:creationId xmlns:p14="http://schemas.microsoft.com/office/powerpoint/2010/main" val="21750769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sychology.uwaterloo.ca/gradprog/preparation/grad_school_in_psych.html" TargetMode="External"/><Relationship Id="rId2" Type="http://schemas.openxmlformats.org/officeDocument/2006/relationships/hyperlink" Target="http://www.yorku.ca/health/psyc/PsychologyHonoursstuden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science.gc.ca/default.asp?lang=en&amp;n=FEE7261A-1" TargetMode="External"/><Relationship Id="rId2" Type="http://schemas.openxmlformats.org/officeDocument/2006/relationships/hyperlink" Target="http://www.sshrc-crsh.gc.ca/funding-financement/apply-demande/background-renseignements/selecting_agency-choisir_organisme_subventionnaire-eng.aspx#af2"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adstudies.yorku.ca/current-students/student-finances/funding-awar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pa.ca/students/resources/canadianuniversitie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APPLYING TO GRADUATE SCHOOL</a:t>
            </a:r>
            <a:endParaRPr lang="en-CA" dirty="0"/>
          </a:p>
        </p:txBody>
      </p:sp>
    </p:spTree>
    <p:extLst>
      <p:ext uri="{BB962C8B-B14F-4D97-AF65-F5344CB8AC3E}">
        <p14:creationId xmlns:p14="http://schemas.microsoft.com/office/powerpoint/2010/main" val="56382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The four main components to the Graduate School application</a:t>
            </a:r>
            <a:endParaRPr lang="en-CA" dirty="0"/>
          </a:p>
        </p:txBody>
      </p:sp>
      <p:sp>
        <p:nvSpPr>
          <p:cNvPr id="3" name="Content Placeholder 2"/>
          <p:cNvSpPr>
            <a:spLocks noGrp="1"/>
          </p:cNvSpPr>
          <p:nvPr>
            <p:ph idx="1"/>
          </p:nvPr>
        </p:nvSpPr>
        <p:spPr/>
        <p:txBody>
          <a:bodyPr>
            <a:normAutofit/>
          </a:bodyPr>
          <a:lstStyle/>
          <a:p>
            <a:pPr>
              <a:buAutoNum type="arabicPeriod"/>
            </a:pPr>
            <a:r>
              <a:rPr lang="en-CA" sz="2200" dirty="0" smtClean="0"/>
              <a:t>Transcript</a:t>
            </a:r>
          </a:p>
          <a:p>
            <a:pPr>
              <a:buAutoNum type="arabicPeriod"/>
            </a:pPr>
            <a:r>
              <a:rPr lang="en-CA" sz="2200" dirty="0" smtClean="0"/>
              <a:t>GRE scores</a:t>
            </a:r>
          </a:p>
          <a:p>
            <a:pPr>
              <a:buAutoNum type="arabicPeriod"/>
            </a:pPr>
            <a:r>
              <a:rPr lang="en-CA" sz="2200" dirty="0" smtClean="0"/>
              <a:t>Your Personal Statement describing why you want to go to Graduate School and what you hope to do if you get there (usually called the “Letter of Intent”)</a:t>
            </a:r>
          </a:p>
          <a:p>
            <a:pPr>
              <a:buAutoNum type="arabicPeriod"/>
            </a:pPr>
            <a:r>
              <a:rPr lang="en-CA" sz="2200" dirty="0" smtClean="0"/>
              <a:t>Letters of Reference</a:t>
            </a:r>
            <a:endParaRPr lang="en-CA" sz="2200" dirty="0"/>
          </a:p>
        </p:txBody>
      </p:sp>
    </p:spTree>
    <p:extLst>
      <p:ext uri="{BB962C8B-B14F-4D97-AF65-F5344CB8AC3E}">
        <p14:creationId xmlns:p14="http://schemas.microsoft.com/office/powerpoint/2010/main" val="2416977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transcripts</a:t>
            </a:r>
            <a:endParaRPr lang="en-CA" dirty="0"/>
          </a:p>
        </p:txBody>
      </p:sp>
      <p:sp>
        <p:nvSpPr>
          <p:cNvPr id="3" name="Content Placeholder 2"/>
          <p:cNvSpPr>
            <a:spLocks noGrp="1"/>
          </p:cNvSpPr>
          <p:nvPr>
            <p:ph idx="1"/>
          </p:nvPr>
        </p:nvSpPr>
        <p:spPr>
          <a:xfrm>
            <a:off x="827584" y="1628800"/>
            <a:ext cx="7520940" cy="3579849"/>
          </a:xfrm>
        </p:spPr>
        <p:txBody>
          <a:bodyPr>
            <a:noAutofit/>
          </a:bodyPr>
          <a:lstStyle/>
          <a:p>
            <a:pPr>
              <a:buFont typeface="Arial" pitchFamily="34" charset="0"/>
              <a:buChar char="•"/>
            </a:pPr>
            <a:r>
              <a:rPr lang="en-US" sz="2200" b="0" dirty="0"/>
              <a:t>you will need official copies of your </a:t>
            </a:r>
            <a:r>
              <a:rPr lang="en-US" sz="2200" b="0" dirty="0" smtClean="0"/>
              <a:t>transcripts</a:t>
            </a:r>
          </a:p>
          <a:p>
            <a:pPr>
              <a:buFont typeface="Arial" pitchFamily="34" charset="0"/>
              <a:buChar char="•"/>
            </a:pPr>
            <a:r>
              <a:rPr lang="en-US" sz="2200" b="0" dirty="0" smtClean="0"/>
              <a:t>Order </a:t>
            </a:r>
            <a:r>
              <a:rPr lang="en-US" sz="2200" b="0" dirty="0"/>
              <a:t>all transcripts to be sent directly to the Graduate Psychology </a:t>
            </a:r>
            <a:r>
              <a:rPr lang="en-US" sz="2200" b="0" dirty="0" smtClean="0"/>
              <a:t>Program by </a:t>
            </a:r>
            <a:r>
              <a:rPr lang="en-US" sz="2200" b="0" u="sng" dirty="0"/>
              <a:t>the internal deadline for the particular scholarship. </a:t>
            </a:r>
            <a:endParaRPr lang="en-US" sz="2200" b="0" dirty="0" smtClean="0"/>
          </a:p>
          <a:p>
            <a:pPr>
              <a:buFont typeface="Arial" pitchFamily="34" charset="0"/>
              <a:buChar char="•"/>
            </a:pPr>
            <a:r>
              <a:rPr lang="en-US" sz="2200" b="0" dirty="0" smtClean="0"/>
              <a:t>York </a:t>
            </a:r>
            <a:r>
              <a:rPr lang="en-US" sz="2200" b="0" dirty="0"/>
              <a:t>graduate school transcripts may be ordered from the Bennett Centre for Student Services, or on line.  Please allow at least </a:t>
            </a:r>
            <a:r>
              <a:rPr lang="en-US" sz="2200" b="0" u="sng" dirty="0"/>
              <a:t>two weeks</a:t>
            </a:r>
            <a:r>
              <a:rPr lang="en-US" sz="2200" b="0" dirty="0"/>
              <a:t> for the transcript office to process transcripts.</a:t>
            </a:r>
            <a:endParaRPr lang="en-CA" sz="2200" b="0" dirty="0"/>
          </a:p>
          <a:p>
            <a:endParaRPr lang="en-CA" sz="2200" b="0" dirty="0"/>
          </a:p>
        </p:txBody>
      </p:sp>
    </p:spTree>
    <p:extLst>
      <p:ext uri="{BB962C8B-B14F-4D97-AF65-F5344CB8AC3E}">
        <p14:creationId xmlns:p14="http://schemas.microsoft.com/office/powerpoint/2010/main" val="611740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HOW IMPORTANT IS THE PERSONAL STATEMENT (“Letter of Intent”)?</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400" dirty="0" smtClean="0"/>
              <a:t>Fairly important</a:t>
            </a:r>
          </a:p>
          <a:p>
            <a:pPr>
              <a:buFont typeface="Arial" pitchFamily="34" charset="0"/>
              <a:buChar char="•"/>
            </a:pPr>
            <a:r>
              <a:rPr lang="en-CA" sz="2400" dirty="0" smtClean="0"/>
              <a:t>Will be the  assessor’s first point of contact in many cases, and will help determine whether you are selected for an interview</a:t>
            </a:r>
          </a:p>
          <a:p>
            <a:pPr>
              <a:buFont typeface="Arial" pitchFamily="34" charset="0"/>
              <a:buChar char="•"/>
            </a:pPr>
            <a:r>
              <a:rPr lang="en-CA" sz="2400" dirty="0" smtClean="0"/>
              <a:t>May also be the only direct contact with you in cases where an interview is not feasible</a:t>
            </a:r>
          </a:p>
          <a:p>
            <a:pPr>
              <a:buFont typeface="Arial" pitchFamily="34" charset="0"/>
              <a:buChar char="•"/>
            </a:pPr>
            <a:endParaRPr lang="en-CA" sz="2400" dirty="0" smtClean="0"/>
          </a:p>
          <a:p>
            <a:pPr>
              <a:buFont typeface="Arial" pitchFamily="34" charset="0"/>
              <a:buChar char="•"/>
            </a:pPr>
            <a:endParaRPr lang="en-CA" sz="2400" dirty="0" smtClean="0"/>
          </a:p>
          <a:p>
            <a:pPr>
              <a:buFont typeface="Arial" pitchFamily="34" charset="0"/>
              <a:buChar char="•"/>
            </a:pPr>
            <a:endParaRPr lang="en-CA" sz="2400" dirty="0"/>
          </a:p>
        </p:txBody>
      </p:sp>
    </p:spTree>
    <p:extLst>
      <p:ext uri="{BB962C8B-B14F-4D97-AF65-F5344CB8AC3E}">
        <p14:creationId xmlns:p14="http://schemas.microsoft.com/office/powerpoint/2010/main" val="2809300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WRITING THE PERSONAL STATEMENT</a:t>
            </a:r>
            <a:endParaRPr lang="en-CA" dirty="0"/>
          </a:p>
        </p:txBody>
      </p:sp>
      <p:sp>
        <p:nvSpPr>
          <p:cNvPr id="3" name="Content Placeholder 2"/>
          <p:cNvSpPr>
            <a:spLocks noGrp="1"/>
          </p:cNvSpPr>
          <p:nvPr>
            <p:ph idx="1"/>
          </p:nvPr>
        </p:nvSpPr>
        <p:spPr>
          <a:xfrm>
            <a:off x="395536" y="1340768"/>
            <a:ext cx="8424936" cy="4032448"/>
          </a:xfrm>
        </p:spPr>
        <p:txBody>
          <a:bodyPr>
            <a:noAutofit/>
          </a:bodyPr>
          <a:lstStyle/>
          <a:p>
            <a:pPr marL="0" indent="0"/>
            <a:r>
              <a:rPr lang="en-CA" sz="1900" dirty="0"/>
              <a:t>NO FIXED FORMULA, but should organize it with following content areas:</a:t>
            </a:r>
          </a:p>
          <a:p>
            <a:pPr marL="237744" lvl="2" indent="0">
              <a:buNone/>
            </a:pPr>
            <a:r>
              <a:rPr lang="en-CA" sz="1900" dirty="0"/>
              <a:t>A) general statement about your educational and career interests, and why you want to pursue grad school. Try not to be too naive or “gushy” (e.g., “All my life I have wanted to study </a:t>
            </a:r>
            <a:r>
              <a:rPr lang="en-CA" sz="1900" dirty="0" err="1"/>
              <a:t>attributional</a:t>
            </a:r>
            <a:r>
              <a:rPr lang="en-CA" sz="1900" dirty="0"/>
              <a:t> theory.” or “I have always had this deep longing to help people</a:t>
            </a:r>
            <a:r>
              <a:rPr lang="en-CA" sz="1900" dirty="0" smtClean="0"/>
              <a:t>.”)</a:t>
            </a:r>
          </a:p>
          <a:p>
            <a:pPr marL="237744" lvl="2" indent="0">
              <a:buNone/>
            </a:pPr>
            <a:endParaRPr lang="en-CA" sz="1900" dirty="0" smtClean="0"/>
          </a:p>
          <a:p>
            <a:pPr marL="237744" lvl="2" indent="0">
              <a:buNone/>
            </a:pPr>
            <a:r>
              <a:rPr lang="en-CA" sz="1900" dirty="0" smtClean="0"/>
              <a:t>B) a statement about your research interests. This should be your largest portion of the letter. </a:t>
            </a:r>
          </a:p>
          <a:p>
            <a:pPr lvl="2">
              <a:buFont typeface="Arial" pitchFamily="34" charset="0"/>
              <a:buChar char="•"/>
            </a:pPr>
            <a:r>
              <a:rPr lang="en-CA" sz="1900" dirty="0" smtClean="0"/>
              <a:t>Start with description in concise detail your research experience in undergraduate program. </a:t>
            </a:r>
          </a:p>
          <a:p>
            <a:pPr lvl="2">
              <a:buFont typeface="Arial" pitchFamily="34" charset="0"/>
              <a:buChar char="•"/>
            </a:pPr>
            <a:r>
              <a:rPr lang="en-CA" sz="1900" dirty="0" smtClean="0"/>
              <a:t>If you have accomplishments relevant to the research context, highlight them here – be concise!</a:t>
            </a:r>
          </a:p>
          <a:p>
            <a:pPr lvl="2">
              <a:buFont typeface="Arial" pitchFamily="34" charset="0"/>
              <a:buChar char="•"/>
            </a:pPr>
            <a:r>
              <a:rPr lang="en-CA" sz="1900" dirty="0"/>
              <a:t>T</a:t>
            </a:r>
            <a:r>
              <a:rPr lang="en-CA" sz="1900" dirty="0" smtClean="0"/>
              <a:t>hen, outline the kind of research you want to do in graduate school. </a:t>
            </a:r>
          </a:p>
          <a:p>
            <a:pPr marL="237744" lvl="2" indent="0">
              <a:buNone/>
            </a:pPr>
            <a:r>
              <a:rPr lang="en-CA" sz="1900" dirty="0" smtClean="0"/>
              <a:t>   -Here you want to be *authentic. </a:t>
            </a:r>
          </a:p>
          <a:p>
            <a:pPr marL="237744" lvl="2" indent="0">
              <a:buNone/>
            </a:pPr>
            <a:r>
              <a:rPr lang="en-CA" sz="1900" dirty="0" smtClean="0"/>
              <a:t>   -You want also to be *specific (so that you capture attention of faculty with shared interests), without being too narrow (so that you can capture attention of as many as possible).  </a:t>
            </a:r>
            <a:endParaRPr lang="en-CA" sz="1900" dirty="0"/>
          </a:p>
        </p:txBody>
      </p:sp>
    </p:spTree>
    <p:extLst>
      <p:ext uri="{BB962C8B-B14F-4D97-AF65-F5344CB8AC3E}">
        <p14:creationId xmlns:p14="http://schemas.microsoft.com/office/powerpoint/2010/main" val="678080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Personal statement</a:t>
            </a:r>
            <a:endParaRPr lang="en-CA" dirty="0"/>
          </a:p>
        </p:txBody>
      </p:sp>
      <p:sp>
        <p:nvSpPr>
          <p:cNvPr id="3" name="Content Placeholder 2"/>
          <p:cNvSpPr>
            <a:spLocks noGrp="1"/>
          </p:cNvSpPr>
          <p:nvPr>
            <p:ph idx="1"/>
          </p:nvPr>
        </p:nvSpPr>
        <p:spPr>
          <a:xfrm>
            <a:off x="827584" y="1556792"/>
            <a:ext cx="7520940" cy="3984556"/>
          </a:xfrm>
        </p:spPr>
        <p:txBody>
          <a:bodyPr>
            <a:noAutofit/>
          </a:bodyPr>
          <a:lstStyle/>
          <a:p>
            <a:r>
              <a:rPr lang="en-CA" sz="1900" b="0" dirty="0" smtClean="0"/>
              <a:t>C)  a statement about why you want to attend that particular program/school: some  applicants obtain brochures and scan the faculty members’ statement of research interest and match these statements against their own interests.  </a:t>
            </a:r>
          </a:p>
          <a:p>
            <a:pPr lvl="2">
              <a:buFont typeface="Arial" pitchFamily="34" charset="0"/>
              <a:buChar char="•"/>
            </a:pPr>
            <a:r>
              <a:rPr lang="en-CA" sz="1900" b="0" dirty="0" smtClean="0"/>
              <a:t>Some may create a short list of faculty members they would want to work with , and may possibly read a publication or two of these faculty members. </a:t>
            </a:r>
          </a:p>
          <a:p>
            <a:pPr lvl="2">
              <a:buFont typeface="Arial" pitchFamily="34" charset="0"/>
              <a:buChar char="•"/>
            </a:pPr>
            <a:r>
              <a:rPr lang="en-CA" sz="1900" b="0" dirty="0" smtClean="0"/>
              <a:t>These faculty members and the overlapping research interests  are indicated in the personal statement. It’s a good idea to think about 2 or 3 faculty members you would like to work with. </a:t>
            </a:r>
          </a:p>
          <a:p>
            <a:endParaRPr lang="en-CA" sz="1900" b="0" dirty="0" smtClean="0"/>
          </a:p>
          <a:p>
            <a:r>
              <a:rPr lang="en-CA" sz="1900" b="0" dirty="0" smtClean="0"/>
              <a:t>D)  make sure to edit  your personal statement rigorously ! You might even ask a friend to go over it.</a:t>
            </a:r>
            <a:endParaRPr lang="en-CA" sz="1900" b="0" dirty="0"/>
          </a:p>
        </p:txBody>
      </p:sp>
    </p:spTree>
    <p:extLst>
      <p:ext uri="{BB962C8B-B14F-4D97-AF65-F5344CB8AC3E}">
        <p14:creationId xmlns:p14="http://schemas.microsoft.com/office/powerpoint/2010/main" val="243947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REFERENCE LETTERS</a:t>
            </a:r>
            <a:endParaRPr lang="en-CA" dirty="0"/>
          </a:p>
        </p:txBody>
      </p:sp>
      <p:sp>
        <p:nvSpPr>
          <p:cNvPr id="3" name="Content Placeholder 2"/>
          <p:cNvSpPr>
            <a:spLocks noGrp="1"/>
          </p:cNvSpPr>
          <p:nvPr>
            <p:ph idx="1"/>
          </p:nvPr>
        </p:nvSpPr>
        <p:spPr>
          <a:xfrm>
            <a:off x="467544" y="1100628"/>
            <a:ext cx="7876356" cy="3579849"/>
          </a:xfrm>
        </p:spPr>
        <p:txBody>
          <a:bodyPr>
            <a:normAutofit lnSpcReduction="10000"/>
          </a:bodyPr>
          <a:lstStyle/>
          <a:p>
            <a:pPr lvl="1">
              <a:buFont typeface="Arial" pitchFamily="34" charset="0"/>
              <a:buChar char="•"/>
            </a:pPr>
            <a:endParaRPr lang="en-CA" sz="2200" dirty="0" smtClean="0"/>
          </a:p>
          <a:p>
            <a:pPr lvl="1">
              <a:buFont typeface="Arial" pitchFamily="34" charset="0"/>
              <a:buChar char="•"/>
            </a:pPr>
            <a:r>
              <a:rPr lang="en-CA" sz="2200" dirty="0" smtClean="0"/>
              <a:t>You should be beginning to prepare your applications for Graduate School and Scholarships and beginning to think about which professors you want to ask for reference letters in EARLY SEPTEMBER</a:t>
            </a:r>
          </a:p>
          <a:p>
            <a:pPr lvl="1">
              <a:buFont typeface="Arial" pitchFamily="34" charset="0"/>
              <a:buChar char="•"/>
            </a:pPr>
            <a:r>
              <a:rPr lang="en-CA" sz="2200" dirty="0" smtClean="0"/>
              <a:t>Once you determine who you will ask for reference letters, it can be beneficial to establish with each faculty you approach. If you do not know the Faculty member fairly well, you may want to ask them whether or not they feel in a position to write you a strong letter of reference (faint praise in a reference letter can be damning)</a:t>
            </a:r>
          </a:p>
          <a:p>
            <a:pPr marL="0" lvl="1" indent="0">
              <a:buNone/>
            </a:pPr>
            <a:endParaRPr lang="en-CA" sz="2200" dirty="0" smtClean="0"/>
          </a:p>
          <a:p>
            <a:pPr lvl="1">
              <a:buFont typeface="Arial" pitchFamily="34" charset="0"/>
              <a:buChar char="•"/>
            </a:pPr>
            <a:endParaRPr lang="en-CA" sz="2200" dirty="0"/>
          </a:p>
        </p:txBody>
      </p:sp>
    </p:spTree>
    <p:extLst>
      <p:ext uri="{BB962C8B-B14F-4D97-AF65-F5344CB8AC3E}">
        <p14:creationId xmlns:p14="http://schemas.microsoft.com/office/powerpoint/2010/main" val="130085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ASKING </a:t>
            </a:r>
            <a:r>
              <a:rPr lang="en-CA" dirty="0" smtClean="0"/>
              <a:t>FOR </a:t>
            </a:r>
            <a:r>
              <a:rPr lang="en-CA" dirty="0"/>
              <a:t>REFERENCE LETTERS </a:t>
            </a:r>
          </a:p>
        </p:txBody>
      </p:sp>
      <p:sp>
        <p:nvSpPr>
          <p:cNvPr id="3" name="Content Placeholder 2"/>
          <p:cNvSpPr>
            <a:spLocks noGrp="1"/>
          </p:cNvSpPr>
          <p:nvPr>
            <p:ph idx="1"/>
          </p:nvPr>
        </p:nvSpPr>
        <p:spPr/>
        <p:txBody>
          <a:bodyPr>
            <a:noAutofit/>
          </a:bodyPr>
          <a:lstStyle/>
          <a:p>
            <a:endParaRPr lang="en-CA" sz="2600" b="0" dirty="0"/>
          </a:p>
          <a:p>
            <a:r>
              <a:rPr lang="en-CA" sz="2600" b="0" dirty="0"/>
              <a:t>For a good reference letter, it often takes more than just a class with a professor – they need to be able to talk about your personal and academic attributes. </a:t>
            </a:r>
          </a:p>
          <a:p>
            <a:r>
              <a:rPr lang="en-CA" sz="2600" b="0" dirty="0"/>
              <a:t>•Ask reference letters from professors who know you </a:t>
            </a:r>
            <a:r>
              <a:rPr lang="en-CA" sz="2600" b="0" dirty="0" smtClean="0"/>
              <a:t>well. </a:t>
            </a:r>
            <a:r>
              <a:rPr lang="en-CA" sz="2600" b="0" dirty="0"/>
              <a:t>For example you have not only taken course with them but volunteered </a:t>
            </a:r>
            <a:r>
              <a:rPr lang="en-CA" sz="2600" b="0" dirty="0" smtClean="0"/>
              <a:t>in </a:t>
            </a:r>
            <a:r>
              <a:rPr lang="en-CA" sz="2600" b="0" dirty="0"/>
              <a:t>their lab for a period of time. </a:t>
            </a:r>
          </a:p>
          <a:p>
            <a:endParaRPr lang="en-CA" sz="2600" b="0" dirty="0"/>
          </a:p>
          <a:p>
            <a:endParaRPr lang="en-CA" sz="2600" dirty="0"/>
          </a:p>
        </p:txBody>
      </p:sp>
    </p:spTree>
    <p:extLst>
      <p:ext uri="{BB962C8B-B14F-4D97-AF65-F5344CB8AC3E}">
        <p14:creationId xmlns:p14="http://schemas.microsoft.com/office/powerpoint/2010/main" val="2294680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B</a:t>
            </a:r>
            <a:r>
              <a:rPr lang="en-US" sz="3600" dirty="0" smtClean="0"/>
              <a:t>e </a:t>
            </a:r>
            <a:r>
              <a:rPr lang="en-US" sz="3600" dirty="0"/>
              <a:t>prepared to provide the following information:</a:t>
            </a:r>
            <a:endParaRPr lang="en-CA" sz="3600" dirty="0"/>
          </a:p>
        </p:txBody>
      </p:sp>
      <p:sp>
        <p:nvSpPr>
          <p:cNvPr id="3" name="Content Placeholder 2"/>
          <p:cNvSpPr>
            <a:spLocks noGrp="1"/>
          </p:cNvSpPr>
          <p:nvPr>
            <p:ph idx="1"/>
          </p:nvPr>
        </p:nvSpPr>
        <p:spPr>
          <a:xfrm>
            <a:off x="611560" y="1124744"/>
            <a:ext cx="7948364" cy="3195693"/>
          </a:xfrm>
        </p:spPr>
        <p:txBody>
          <a:bodyPr>
            <a:noAutofit/>
          </a:bodyPr>
          <a:lstStyle/>
          <a:p>
            <a:endParaRPr lang="en-CA" sz="1800" b="0" dirty="0"/>
          </a:p>
          <a:p>
            <a:pPr marL="0" lvl="0" indent="0">
              <a:buNone/>
            </a:pPr>
            <a:r>
              <a:rPr lang="en-US" sz="1800" b="0" dirty="0" smtClean="0"/>
              <a:t>Prepare a very simple and clear PACKAGE to your referee with the following:</a:t>
            </a:r>
          </a:p>
          <a:p>
            <a:pPr lvl="0">
              <a:buFont typeface="Arial" pitchFamily="34" charset="0"/>
              <a:buChar char="•"/>
            </a:pPr>
            <a:r>
              <a:rPr lang="en-US" sz="1800" b="0" dirty="0" smtClean="0"/>
              <a:t>1. Unofficial </a:t>
            </a:r>
            <a:r>
              <a:rPr lang="en-US" sz="1800" b="0" dirty="0"/>
              <a:t>copy of your </a:t>
            </a:r>
            <a:r>
              <a:rPr lang="en-US" sz="1800" b="0" dirty="0" smtClean="0"/>
              <a:t>transcripts</a:t>
            </a:r>
          </a:p>
          <a:p>
            <a:pPr lvl="0">
              <a:buFont typeface="Arial" pitchFamily="34" charset="0"/>
              <a:buChar char="•"/>
            </a:pPr>
            <a:r>
              <a:rPr lang="en-US" sz="1800" b="0" dirty="0" smtClean="0"/>
              <a:t>2. CV</a:t>
            </a:r>
            <a:endParaRPr lang="en-CA" sz="1800" b="0" dirty="0"/>
          </a:p>
          <a:p>
            <a:pPr lvl="0">
              <a:buFont typeface="Arial" pitchFamily="34" charset="0"/>
              <a:buChar char="•"/>
            </a:pPr>
            <a:r>
              <a:rPr lang="en-US" sz="1800" b="0" dirty="0" smtClean="0"/>
              <a:t>3. A </a:t>
            </a:r>
            <a:r>
              <a:rPr lang="en-US" sz="1800" b="0" dirty="0"/>
              <a:t>“letter of </a:t>
            </a:r>
            <a:r>
              <a:rPr lang="en-US" sz="1800" b="0" dirty="0" smtClean="0"/>
              <a:t>interest”/ “letter of intent” highlighting your accomplishments and indicating the </a:t>
            </a:r>
            <a:r>
              <a:rPr lang="en-US" sz="1800" b="0" dirty="0"/>
              <a:t>type of research you would like to do. This is </a:t>
            </a:r>
            <a:r>
              <a:rPr lang="en-US" sz="1800" b="0" dirty="0" smtClean="0"/>
              <a:t>something </a:t>
            </a:r>
            <a:r>
              <a:rPr lang="en-US" sz="1800" b="0" dirty="0"/>
              <a:t>you have to write in order to submit </a:t>
            </a:r>
            <a:r>
              <a:rPr lang="en-US" sz="1800" b="0" dirty="0" smtClean="0"/>
              <a:t>your </a:t>
            </a:r>
            <a:r>
              <a:rPr lang="en-US" sz="1800" b="0" dirty="0"/>
              <a:t>application </a:t>
            </a:r>
            <a:r>
              <a:rPr lang="en-US" sz="1800" b="0" dirty="0" smtClean="0"/>
              <a:t>to </a:t>
            </a:r>
            <a:r>
              <a:rPr lang="en-US" sz="1800" b="0" dirty="0"/>
              <a:t>graduate </a:t>
            </a:r>
            <a:r>
              <a:rPr lang="en-US" sz="1800" b="0" dirty="0" smtClean="0"/>
              <a:t>school and should also be included in your package requesting reference letters for scholarships.</a:t>
            </a:r>
          </a:p>
          <a:p>
            <a:r>
              <a:rPr lang="en-US" sz="1800" b="0" dirty="0" smtClean="0"/>
              <a:t>If </a:t>
            </a:r>
            <a:r>
              <a:rPr lang="en-US" sz="1800" dirty="0" smtClean="0"/>
              <a:t>you have not submitted any written work to your referee before: s</a:t>
            </a:r>
            <a:r>
              <a:rPr lang="en-US" sz="1800" b="0" dirty="0" smtClean="0"/>
              <a:t>ome referees may like to see a copy of your written work. </a:t>
            </a:r>
            <a:endParaRPr lang="en-CA" sz="1800" b="0" dirty="0"/>
          </a:p>
          <a:p>
            <a:pPr lvl="0">
              <a:buFont typeface="Arial" pitchFamily="34" charset="0"/>
              <a:buChar char="•"/>
            </a:pPr>
            <a:r>
              <a:rPr lang="en-US" sz="1800" b="0" dirty="0" smtClean="0"/>
              <a:t>4. All </a:t>
            </a:r>
            <a:r>
              <a:rPr lang="en-US" sz="1800" b="0" dirty="0"/>
              <a:t>appropriate forms, with the appropriate sections </a:t>
            </a:r>
            <a:r>
              <a:rPr lang="en-US" sz="1800" b="1" dirty="0"/>
              <a:t>filled in by YOU</a:t>
            </a:r>
            <a:r>
              <a:rPr lang="en-US" sz="1800" b="0" dirty="0"/>
              <a:t>.</a:t>
            </a:r>
            <a:endParaRPr lang="en-CA" sz="1800" b="0" dirty="0"/>
          </a:p>
          <a:p>
            <a:pPr lvl="0">
              <a:buFont typeface="Arial" pitchFamily="34" charset="0"/>
              <a:buChar char="•"/>
            </a:pPr>
            <a:r>
              <a:rPr lang="en-US" sz="1800" b="0" dirty="0" smtClean="0"/>
              <a:t>5. Information </a:t>
            </a:r>
            <a:r>
              <a:rPr lang="en-US" sz="1800" b="0" dirty="0"/>
              <a:t>as to </a:t>
            </a:r>
            <a:r>
              <a:rPr lang="en-US" sz="1800" b="1" dirty="0"/>
              <a:t>where the </a:t>
            </a:r>
            <a:r>
              <a:rPr lang="en-US" sz="1800" b="1" dirty="0" smtClean="0"/>
              <a:t>forms are </a:t>
            </a:r>
            <a:r>
              <a:rPr lang="en-US" sz="1800" b="1" dirty="0"/>
              <a:t>to be </a:t>
            </a:r>
            <a:r>
              <a:rPr lang="en-US" sz="1800" b="1" dirty="0" smtClean="0"/>
              <a:t>sent.</a:t>
            </a:r>
            <a:r>
              <a:rPr lang="en-US" sz="1800" b="0" dirty="0" smtClean="0"/>
              <a:t> </a:t>
            </a:r>
            <a:r>
              <a:rPr lang="en-US" sz="1800" b="0" dirty="0"/>
              <a:t>If they are to be sent somewhere else other than the Psychology </a:t>
            </a:r>
            <a:r>
              <a:rPr lang="en-US" sz="1800" b="0" dirty="0" err="1"/>
              <a:t>Dept</a:t>
            </a:r>
            <a:r>
              <a:rPr lang="en-US" sz="1800" b="0" dirty="0"/>
              <a:t> at York university provide self addressed stamped </a:t>
            </a:r>
            <a:r>
              <a:rPr lang="en-US" sz="1800" b="0" dirty="0" smtClean="0"/>
              <a:t>envelopes.</a:t>
            </a:r>
            <a:endParaRPr lang="en-CA" sz="1800" b="0" dirty="0"/>
          </a:p>
          <a:p>
            <a:pPr lvl="0">
              <a:buFont typeface="Arial" pitchFamily="34" charset="0"/>
              <a:buChar char="•"/>
            </a:pPr>
            <a:r>
              <a:rPr lang="en-US" sz="1800" b="0" dirty="0" smtClean="0"/>
              <a:t>AND a </a:t>
            </a:r>
            <a:r>
              <a:rPr lang="en-US" sz="1800" b="0" dirty="0"/>
              <a:t>succinct </a:t>
            </a:r>
            <a:r>
              <a:rPr lang="en-US" sz="1800" b="1" dirty="0"/>
              <a:t>time schedule for when specific reference forms are </a:t>
            </a:r>
            <a:r>
              <a:rPr lang="en-US" sz="1800" b="1" dirty="0" smtClean="0"/>
              <a:t>due</a:t>
            </a:r>
            <a:r>
              <a:rPr lang="en-US" sz="1800" b="0" dirty="0" smtClean="0"/>
              <a:t>.</a:t>
            </a:r>
            <a:endParaRPr lang="en-CA" sz="1800" b="0" dirty="0"/>
          </a:p>
          <a:p>
            <a:endParaRPr lang="en-CA" sz="1800" b="0" dirty="0"/>
          </a:p>
        </p:txBody>
      </p:sp>
    </p:spTree>
    <p:extLst>
      <p:ext uri="{BB962C8B-B14F-4D97-AF65-F5344CB8AC3E}">
        <p14:creationId xmlns:p14="http://schemas.microsoft.com/office/powerpoint/2010/main" val="1419982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0" dirty="0" smtClean="0"/>
              <a:t>HELPFUL REFERENCE LETTER PACKAGE:</a:t>
            </a:r>
            <a:endParaRPr lang="en-CA" dirty="0"/>
          </a:p>
        </p:txBody>
      </p:sp>
      <p:sp>
        <p:nvSpPr>
          <p:cNvPr id="3" name="Content Placeholder 2"/>
          <p:cNvSpPr>
            <a:spLocks noGrp="1"/>
          </p:cNvSpPr>
          <p:nvPr>
            <p:ph idx="1"/>
          </p:nvPr>
        </p:nvSpPr>
        <p:spPr/>
        <p:txBody>
          <a:bodyPr>
            <a:normAutofit/>
          </a:bodyPr>
          <a:lstStyle/>
          <a:p>
            <a:pPr marL="0" indent="0">
              <a:buNone/>
            </a:pPr>
            <a:r>
              <a:rPr lang="en-CA" sz="2400" b="0" dirty="0" smtClean="0"/>
              <a:t> </a:t>
            </a:r>
            <a:endParaRPr lang="en-CA" sz="2400" b="0" dirty="0"/>
          </a:p>
          <a:p>
            <a:r>
              <a:rPr lang="en-CA" sz="2400" b="0" dirty="0"/>
              <a:t>Check out the Honours Student Website for a link to a package for </a:t>
            </a:r>
          </a:p>
          <a:p>
            <a:pPr marL="0" indent="0">
              <a:buNone/>
            </a:pPr>
            <a:r>
              <a:rPr lang="en-CA" sz="2400" b="0" dirty="0"/>
              <a:t>WHAT TO PREPARE WHEN REQUESTING A REFERENCE LETTER: </a:t>
            </a:r>
          </a:p>
          <a:p>
            <a:pPr marL="0" indent="0">
              <a:buNone/>
            </a:pPr>
            <a:endParaRPr lang="en-CA" sz="2400" b="0" dirty="0" smtClean="0"/>
          </a:p>
          <a:p>
            <a:pPr marL="0" indent="0">
              <a:buNone/>
            </a:pPr>
            <a:r>
              <a:rPr lang="en-CA" sz="2400" b="0" dirty="0" smtClean="0"/>
              <a:t>http</a:t>
            </a:r>
            <a:r>
              <a:rPr lang="en-CA" sz="2400" b="0" dirty="0"/>
              <a:t>://www.yorku.ca/health/psyc/documents/Refereerequestpackagereview1.pdf </a:t>
            </a:r>
            <a:endParaRPr lang="en-CA" sz="2400" dirty="0"/>
          </a:p>
        </p:txBody>
      </p:sp>
    </p:spTree>
    <p:extLst>
      <p:ext uri="{BB962C8B-B14F-4D97-AF65-F5344CB8AC3E}">
        <p14:creationId xmlns:p14="http://schemas.microsoft.com/office/powerpoint/2010/main" val="4239576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APPLICATION TIMELINE</a:t>
            </a:r>
            <a:endParaRPr lang="en-CA" dirty="0"/>
          </a:p>
        </p:txBody>
      </p:sp>
      <p:sp>
        <p:nvSpPr>
          <p:cNvPr id="3" name="Content Placeholder 2"/>
          <p:cNvSpPr>
            <a:spLocks noGrp="1"/>
          </p:cNvSpPr>
          <p:nvPr>
            <p:ph idx="1"/>
          </p:nvPr>
        </p:nvSpPr>
        <p:spPr/>
        <p:txBody>
          <a:bodyPr>
            <a:noAutofit/>
          </a:bodyPr>
          <a:lstStyle/>
          <a:p>
            <a:r>
              <a:rPr lang="en-CA" sz="2200" dirty="0" smtClean="0"/>
              <a:t>A comprehensive timeline for this process can be found on the Honours Student Website:</a:t>
            </a:r>
          </a:p>
          <a:p>
            <a:r>
              <a:rPr lang="en-CA" sz="2200" dirty="0" smtClean="0">
                <a:hlinkClick r:id="rId2"/>
              </a:rPr>
              <a:t>http://www.yorku.ca/health/psyc/PsychologyHonoursstudent.html</a:t>
            </a:r>
            <a:endParaRPr lang="en-CA" sz="2200" dirty="0" smtClean="0"/>
          </a:p>
          <a:p>
            <a:endParaRPr lang="en-CA" sz="2200" dirty="0"/>
          </a:p>
          <a:p>
            <a:r>
              <a:rPr lang="en-CA" sz="2200" dirty="0" smtClean="0"/>
              <a:t>An excellent primer on applying </a:t>
            </a:r>
            <a:r>
              <a:rPr lang="en-CA" sz="2200" dirty="0"/>
              <a:t>to a Psychology Graduate Program</a:t>
            </a:r>
            <a:r>
              <a:rPr lang="en-CA" sz="2200" dirty="0" smtClean="0"/>
              <a:t> can </a:t>
            </a:r>
            <a:r>
              <a:rPr lang="en-CA" sz="2200" dirty="0"/>
              <a:t> </a:t>
            </a:r>
            <a:r>
              <a:rPr lang="en-CA" sz="2200" dirty="0" smtClean="0"/>
              <a:t>be found at:</a:t>
            </a:r>
          </a:p>
          <a:p>
            <a:r>
              <a:rPr lang="en-CA" sz="2200" u="sng" dirty="0" smtClean="0">
                <a:hlinkClick r:id="rId3"/>
              </a:rPr>
              <a:t>http</a:t>
            </a:r>
            <a:r>
              <a:rPr lang="en-CA" sz="2200" u="sng" dirty="0">
                <a:hlinkClick r:id="rId3"/>
              </a:rPr>
              <a:t>://www.psychology.uwaterloo.ca/gradprog/preparation/grad_school_in_psych.html</a:t>
            </a:r>
            <a:endParaRPr lang="en-CA" sz="2200" dirty="0"/>
          </a:p>
          <a:p>
            <a:endParaRPr lang="en-CA" sz="2200" dirty="0"/>
          </a:p>
        </p:txBody>
      </p:sp>
    </p:spTree>
    <p:extLst>
      <p:ext uri="{BB962C8B-B14F-4D97-AF65-F5344CB8AC3E}">
        <p14:creationId xmlns:p14="http://schemas.microsoft.com/office/powerpoint/2010/main" val="1920149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SHOULD I APPLY?</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200" dirty="0"/>
              <a:t>You do not have to apply immediately after your undergraduate </a:t>
            </a:r>
            <a:r>
              <a:rPr lang="en-CA" sz="2200" dirty="0" smtClean="0"/>
              <a:t>work</a:t>
            </a:r>
          </a:p>
          <a:p>
            <a:pPr>
              <a:buFont typeface="Arial" pitchFamily="34" charset="0"/>
              <a:buChar char="•"/>
            </a:pPr>
            <a:r>
              <a:rPr lang="en-CA" sz="2200" dirty="0" smtClean="0"/>
              <a:t>Graduate </a:t>
            </a:r>
            <a:r>
              <a:rPr lang="en-CA" sz="2200" dirty="0"/>
              <a:t>school is a HUGE commitment (so is the application </a:t>
            </a:r>
            <a:r>
              <a:rPr lang="en-CA" sz="2200" dirty="0" smtClean="0"/>
              <a:t>process)</a:t>
            </a:r>
          </a:p>
          <a:p>
            <a:pPr>
              <a:buFont typeface="Arial" pitchFamily="34" charset="0"/>
              <a:buChar char="•"/>
            </a:pPr>
            <a:r>
              <a:rPr lang="en-CA" sz="2200" dirty="0"/>
              <a:t>C</a:t>
            </a:r>
            <a:r>
              <a:rPr lang="en-CA" sz="2200" dirty="0" smtClean="0"/>
              <a:t>ompletion </a:t>
            </a:r>
            <a:r>
              <a:rPr lang="en-CA" sz="2200" dirty="0"/>
              <a:t>of a programme takes time (approximately 7 years for the PhD including the MA) </a:t>
            </a:r>
            <a:endParaRPr lang="en-CA" sz="2200" dirty="0" smtClean="0"/>
          </a:p>
          <a:p>
            <a:pPr>
              <a:buFont typeface="Arial" pitchFamily="34" charset="0"/>
              <a:buChar char="•"/>
            </a:pPr>
            <a:r>
              <a:rPr lang="en-CA" sz="2200" dirty="0" smtClean="0"/>
              <a:t>you </a:t>
            </a:r>
            <a:r>
              <a:rPr lang="en-CA" sz="2200" dirty="0"/>
              <a:t>will not have a </a:t>
            </a:r>
            <a:r>
              <a:rPr lang="en-CA" sz="2200" dirty="0" smtClean="0"/>
              <a:t>luxurious </a:t>
            </a:r>
            <a:r>
              <a:rPr lang="en-CA" sz="2200" dirty="0"/>
              <a:t>life </a:t>
            </a:r>
            <a:r>
              <a:rPr lang="en-CA" sz="2200" dirty="0" smtClean="0"/>
              <a:t>style*</a:t>
            </a:r>
            <a:endParaRPr lang="en-CA" sz="2200" dirty="0"/>
          </a:p>
          <a:p>
            <a:pPr>
              <a:buFont typeface="Arial" pitchFamily="34" charset="0"/>
              <a:buChar char="•"/>
            </a:pPr>
            <a:endParaRPr lang="en-CA" sz="2200" dirty="0"/>
          </a:p>
        </p:txBody>
      </p:sp>
    </p:spTree>
    <p:extLst>
      <p:ext uri="{BB962C8B-B14F-4D97-AF65-F5344CB8AC3E}">
        <p14:creationId xmlns:p14="http://schemas.microsoft.com/office/powerpoint/2010/main" val="2304896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Feelings of ap</a:t>
            </a:r>
            <a:r>
              <a:rPr lang="en-CA" dirty="0"/>
              <a:t>p</a:t>
            </a:r>
            <a:r>
              <a:rPr lang="en-CA" dirty="0" smtClean="0"/>
              <a:t>rehension…</a:t>
            </a:r>
            <a:endParaRPr lang="en-CA" dirty="0"/>
          </a:p>
        </p:txBody>
      </p:sp>
      <p:sp>
        <p:nvSpPr>
          <p:cNvPr id="3" name="Content Placeholder 2"/>
          <p:cNvSpPr>
            <a:spLocks noGrp="1"/>
          </p:cNvSpPr>
          <p:nvPr>
            <p:ph idx="1"/>
          </p:nvPr>
        </p:nvSpPr>
        <p:spPr/>
        <p:txBody>
          <a:bodyPr>
            <a:normAutofit fontScale="70000" lnSpcReduction="20000"/>
          </a:bodyPr>
          <a:lstStyle/>
          <a:p>
            <a:pPr>
              <a:buFont typeface="Arial" pitchFamily="34" charset="0"/>
              <a:buChar char="•"/>
            </a:pPr>
            <a:r>
              <a:rPr lang="en-CA" dirty="0" smtClean="0"/>
              <a:t>In some ways you can’t avoid it</a:t>
            </a:r>
          </a:p>
          <a:p>
            <a:pPr>
              <a:buFont typeface="Arial" pitchFamily="34" charset="0"/>
              <a:buChar char="•"/>
            </a:pPr>
            <a:r>
              <a:rPr lang="en-CA" dirty="0" smtClean="0"/>
              <a:t>This is a difficult passage for everyone</a:t>
            </a:r>
          </a:p>
          <a:p>
            <a:pPr>
              <a:buFont typeface="Arial" pitchFamily="34" charset="0"/>
              <a:buChar char="•"/>
            </a:pPr>
            <a:r>
              <a:rPr lang="en-CA" dirty="0" smtClean="0"/>
              <a:t>Best advice: do not take this process personally. There are others factors involved in whether an applicant gets in besides grades, GREs, and reference letters. Often the degree of fit between the applicant’s </a:t>
            </a:r>
            <a:r>
              <a:rPr lang="en-CA" dirty="0"/>
              <a:t>expressed </a:t>
            </a:r>
            <a:r>
              <a:rPr lang="en-CA" dirty="0" smtClean="0"/>
              <a:t>interests and the interests of the faculty in the program is an important factor.</a:t>
            </a:r>
          </a:p>
          <a:p>
            <a:pPr>
              <a:buFont typeface="Arial" pitchFamily="34" charset="0"/>
              <a:buChar char="•"/>
            </a:pPr>
            <a:r>
              <a:rPr lang="en-CA" dirty="0" smtClean="0"/>
              <a:t>Gaining an interview with a faculty member may help but to a larger extent, the process depends on your application file.</a:t>
            </a:r>
          </a:p>
          <a:p>
            <a:pPr>
              <a:buFont typeface="Arial" pitchFamily="34" charset="0"/>
              <a:buChar char="•"/>
            </a:pPr>
            <a:r>
              <a:rPr lang="en-CA" dirty="0" smtClean="0"/>
              <a:t>IN ESSENCE: YOU MAKR A CASE FOR YUORSELF, AND THEN YOU HAVE DONE ALL THAT CAN BE DONE.</a:t>
            </a:r>
          </a:p>
          <a:p>
            <a:pPr marL="0" indent="0"/>
            <a:r>
              <a:rPr lang="en-CA" dirty="0"/>
              <a:t> </a:t>
            </a:r>
            <a:r>
              <a:rPr lang="en-CA" dirty="0" smtClean="0"/>
              <a:t>         -“Nothing ventured, nothing gained.” If you don’t apply, you will not get in.</a:t>
            </a:r>
            <a:endParaRPr lang="en-CA" dirty="0"/>
          </a:p>
        </p:txBody>
      </p:sp>
    </p:spTree>
    <p:extLst>
      <p:ext uri="{BB962C8B-B14F-4D97-AF65-F5344CB8AC3E}">
        <p14:creationId xmlns:p14="http://schemas.microsoft.com/office/powerpoint/2010/main" val="1518151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MANY SCHOOLS SHOULD I APPLY TO?</a:t>
            </a:r>
            <a:endParaRPr lang="en-CA" dirty="0"/>
          </a:p>
        </p:txBody>
      </p:sp>
      <p:sp>
        <p:nvSpPr>
          <p:cNvPr id="3" name="Content Placeholder 2"/>
          <p:cNvSpPr>
            <a:spLocks noGrp="1"/>
          </p:cNvSpPr>
          <p:nvPr>
            <p:ph idx="1"/>
          </p:nvPr>
        </p:nvSpPr>
        <p:spPr>
          <a:xfrm>
            <a:off x="827584" y="1844824"/>
            <a:ext cx="7520940" cy="3984556"/>
          </a:xfrm>
        </p:spPr>
        <p:txBody>
          <a:bodyPr>
            <a:normAutofit/>
          </a:bodyPr>
          <a:lstStyle/>
          <a:p>
            <a:pPr>
              <a:buFont typeface="Arial" pitchFamily="34" charset="0"/>
              <a:buChar char="•"/>
            </a:pPr>
            <a:r>
              <a:rPr lang="en-CA" sz="2200" b="0" dirty="0" smtClean="0"/>
              <a:t>Apply to as many schools as you would consider attending</a:t>
            </a:r>
          </a:p>
          <a:p>
            <a:pPr>
              <a:buFont typeface="Arial" pitchFamily="34" charset="0"/>
              <a:buChar char="•"/>
            </a:pPr>
            <a:r>
              <a:rPr lang="en-CA" sz="2200" b="0" dirty="0" smtClean="0"/>
              <a:t>Acceptance rates to some programs in very low (can be as low as 5%)</a:t>
            </a:r>
          </a:p>
          <a:p>
            <a:pPr>
              <a:buFont typeface="Arial" pitchFamily="34" charset="0"/>
              <a:buChar char="•"/>
            </a:pPr>
            <a:r>
              <a:rPr lang="en-CA" sz="2200" b="0" dirty="0" smtClean="0"/>
              <a:t>Applying to many schools may help increase your chance of acceptance</a:t>
            </a:r>
          </a:p>
          <a:p>
            <a:pPr>
              <a:buFont typeface="Arial" pitchFamily="34" charset="0"/>
              <a:buChar char="•"/>
            </a:pPr>
            <a:endParaRPr lang="en-CA" sz="2200" b="0" dirty="0" smtClean="0"/>
          </a:p>
          <a:p>
            <a:pPr>
              <a:buFont typeface="Arial" pitchFamily="34" charset="0"/>
              <a:buChar char="•"/>
            </a:pPr>
            <a:endParaRPr lang="en-CA" sz="2200" b="0" dirty="0"/>
          </a:p>
        </p:txBody>
      </p:sp>
    </p:spTree>
    <p:extLst>
      <p:ext uri="{BB962C8B-B14F-4D97-AF65-F5344CB8AC3E}">
        <p14:creationId xmlns:p14="http://schemas.microsoft.com/office/powerpoint/2010/main" val="3167809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 about it…</a:t>
            </a:r>
            <a:endParaRPr lang="en-CA" dirty="0"/>
          </a:p>
        </p:txBody>
      </p:sp>
      <p:sp>
        <p:nvSpPr>
          <p:cNvPr id="3" name="Content Placeholder 2"/>
          <p:cNvSpPr>
            <a:spLocks noGrp="1"/>
          </p:cNvSpPr>
          <p:nvPr>
            <p:ph idx="1"/>
          </p:nvPr>
        </p:nvSpPr>
        <p:spPr>
          <a:xfrm>
            <a:off x="539552" y="1124744"/>
            <a:ext cx="8280920" cy="4248472"/>
          </a:xfrm>
        </p:spPr>
        <p:txBody>
          <a:bodyPr>
            <a:noAutofit/>
          </a:bodyPr>
          <a:lstStyle/>
          <a:p>
            <a:pPr marL="400050" lvl="1" indent="0">
              <a:buNone/>
            </a:pPr>
            <a:endParaRPr lang="en-CA" sz="1900" dirty="0"/>
          </a:p>
          <a:p>
            <a:pPr marL="285750"/>
            <a:r>
              <a:rPr lang="en-CA" sz="1900" dirty="0" smtClean="0"/>
              <a:t>An important strategy is to figure out what you would like to do with your life vs. the type of profession  you think you would like to have.</a:t>
            </a:r>
            <a:endParaRPr lang="en-CA" sz="1900" b="0" dirty="0" smtClean="0"/>
          </a:p>
          <a:p>
            <a:pPr>
              <a:buFont typeface="Arial" pitchFamily="34" charset="0"/>
              <a:buChar char="•"/>
            </a:pPr>
            <a:r>
              <a:rPr lang="en-CA" sz="1900" b="0" dirty="0" smtClean="0"/>
              <a:t>Then figure out the graduate programs that would help you get to where you want to be</a:t>
            </a:r>
          </a:p>
          <a:p>
            <a:pPr>
              <a:buFont typeface="Arial" pitchFamily="34" charset="0"/>
              <a:buChar char="•"/>
            </a:pPr>
            <a:r>
              <a:rPr lang="en-CA" sz="1900" b="0" dirty="0" smtClean="0"/>
              <a:t>For instance, if you feel you would like to do social service  work with people as a therapist, keep in mind that there are several other professionals that do this, other than a psychologist, that do this work (e.g., social workers, school counsellors, pastoral counsellors). </a:t>
            </a:r>
          </a:p>
          <a:p>
            <a:pPr>
              <a:buFont typeface="Arial" pitchFamily="34" charset="0"/>
              <a:buChar char="•"/>
            </a:pPr>
            <a:r>
              <a:rPr lang="en-CA" sz="1900" b="0" dirty="0" smtClean="0"/>
              <a:t>Pay attention to the fact that here are also other ways to become an applied psychologist</a:t>
            </a:r>
          </a:p>
          <a:p>
            <a:pPr>
              <a:buFont typeface="Arial" pitchFamily="34" charset="0"/>
              <a:buChar char="•"/>
            </a:pPr>
            <a:r>
              <a:rPr lang="en-CA" sz="1900" b="0" dirty="0"/>
              <a:t>Y</a:t>
            </a:r>
            <a:r>
              <a:rPr lang="en-CA" sz="1900" b="0" dirty="0" smtClean="0"/>
              <a:t>ou can also go to a graduate program through a Faculty of Education (which have different entrance standards)</a:t>
            </a:r>
          </a:p>
          <a:p>
            <a:pPr>
              <a:buFont typeface="Arial" pitchFamily="34" charset="0"/>
              <a:buChar char="•"/>
            </a:pPr>
            <a:endParaRPr lang="en-CA" sz="1900" b="0" dirty="0" smtClean="0"/>
          </a:p>
          <a:p>
            <a:endParaRPr lang="en-CA" sz="1900" dirty="0"/>
          </a:p>
        </p:txBody>
      </p:sp>
    </p:spTree>
    <p:extLst>
      <p:ext uri="{BB962C8B-B14F-4D97-AF65-F5344CB8AC3E}">
        <p14:creationId xmlns:p14="http://schemas.microsoft.com/office/powerpoint/2010/main" val="3841442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Remember:</a:t>
            </a:r>
            <a:endParaRPr lang="en-CA" dirty="0"/>
          </a:p>
        </p:txBody>
      </p:sp>
      <p:sp>
        <p:nvSpPr>
          <p:cNvPr id="3" name="Content Placeholder 2"/>
          <p:cNvSpPr>
            <a:spLocks noGrp="1"/>
          </p:cNvSpPr>
          <p:nvPr>
            <p:ph idx="1"/>
          </p:nvPr>
        </p:nvSpPr>
        <p:spPr/>
        <p:txBody>
          <a:bodyPr>
            <a:normAutofit/>
          </a:bodyPr>
          <a:lstStyle/>
          <a:p>
            <a:endParaRPr lang="en-CA" sz="2400" b="0" dirty="0" smtClean="0"/>
          </a:p>
          <a:p>
            <a:endParaRPr lang="en-CA" sz="2400" b="0" dirty="0"/>
          </a:p>
          <a:p>
            <a:pPr>
              <a:buFont typeface="Arial" pitchFamily="34" charset="0"/>
              <a:buChar char="•"/>
            </a:pPr>
            <a:r>
              <a:rPr lang="en-CA" sz="2400" dirty="0" smtClean="0"/>
              <a:t>Finally</a:t>
            </a:r>
            <a:r>
              <a:rPr lang="en-CA" sz="2400" dirty="0"/>
              <a:t>, pay close attention to the fact that all the various programs (social personality, neuroscience, clinical, </a:t>
            </a:r>
            <a:r>
              <a:rPr lang="en-CA" sz="2400" dirty="0" err="1"/>
              <a:t>etc</a:t>
            </a:r>
            <a:r>
              <a:rPr lang="en-CA" sz="2400" dirty="0"/>
              <a:t>) have difference entrance standards </a:t>
            </a:r>
          </a:p>
          <a:p>
            <a:pPr>
              <a:buFont typeface="Arial" pitchFamily="34" charset="0"/>
              <a:buChar char="•"/>
            </a:pPr>
            <a:r>
              <a:rPr lang="en-CA" sz="2400" dirty="0" smtClean="0"/>
              <a:t>Standards will also vary from school to school (e.g., it may be harder to get into social personality at School X compared to School Y)</a:t>
            </a:r>
          </a:p>
          <a:p>
            <a:pPr>
              <a:buFont typeface="Arial" pitchFamily="34" charset="0"/>
              <a:buChar char="•"/>
            </a:pPr>
            <a:endParaRPr lang="en-CA" sz="2400" dirty="0"/>
          </a:p>
        </p:txBody>
      </p:sp>
    </p:spTree>
    <p:extLst>
      <p:ext uri="{BB962C8B-B14F-4D97-AF65-F5344CB8AC3E}">
        <p14:creationId xmlns:p14="http://schemas.microsoft.com/office/powerpoint/2010/main" val="1483575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u="sng" dirty="0" smtClean="0"/>
              <a:t>Applying </a:t>
            </a:r>
            <a:r>
              <a:rPr lang="en-CA" b="1" u="sng" dirty="0"/>
              <a:t>for </a:t>
            </a:r>
            <a:r>
              <a:rPr lang="en-CA" b="1" u="sng" dirty="0" smtClean="0"/>
              <a:t>funding</a:t>
            </a:r>
            <a:endParaRPr lang="en-CA" b="1" u="sng" dirty="0"/>
          </a:p>
        </p:txBody>
      </p:sp>
    </p:spTree>
    <p:extLst>
      <p:ext uri="{BB962C8B-B14F-4D97-AF65-F5344CB8AC3E}">
        <p14:creationId xmlns:p14="http://schemas.microsoft.com/office/powerpoint/2010/main" val="4129934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Scholarship application	</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200" dirty="0" smtClean="0"/>
              <a:t>You should also be beginning to  prepare your applications for scholarships, and beginning to think about which professors you want to ask for reference letters in EARLY SEPTEMBER</a:t>
            </a:r>
          </a:p>
          <a:p>
            <a:pPr>
              <a:buFont typeface="Arial" pitchFamily="34" charset="0"/>
              <a:buChar char="•"/>
            </a:pPr>
            <a:r>
              <a:rPr lang="en-US" sz="2200" dirty="0"/>
              <a:t>Applications for scholarships must be submitted by the internal or “program” deadline for the Department of </a:t>
            </a:r>
            <a:r>
              <a:rPr lang="en-US" sz="2200" dirty="0" smtClean="0"/>
              <a:t>psychology</a:t>
            </a:r>
          </a:p>
          <a:p>
            <a:pPr>
              <a:buFont typeface="Arial" pitchFamily="34" charset="0"/>
              <a:buChar char="•"/>
            </a:pPr>
            <a:r>
              <a:rPr lang="en-US" sz="2200" dirty="0" smtClean="0"/>
              <a:t>Note </a:t>
            </a:r>
            <a:r>
              <a:rPr lang="en-US" sz="2200" dirty="0"/>
              <a:t>that different scholarships will have different </a:t>
            </a:r>
            <a:r>
              <a:rPr lang="en-US" sz="2200" dirty="0" smtClean="0"/>
              <a:t>deadlines </a:t>
            </a:r>
            <a:r>
              <a:rPr lang="en-US" sz="2200" dirty="0"/>
              <a:t>(typically October for OGS</a:t>
            </a:r>
            <a:r>
              <a:rPr lang="en-US" sz="2200" dirty="0" smtClean="0"/>
              <a:t>, mid-November for Tri-Council)</a:t>
            </a:r>
            <a:endParaRPr lang="en-CA" sz="2200" dirty="0"/>
          </a:p>
          <a:p>
            <a:endParaRPr lang="en-CA" sz="2200" dirty="0"/>
          </a:p>
        </p:txBody>
      </p:sp>
    </p:spTree>
    <p:extLst>
      <p:ext uri="{BB962C8B-B14F-4D97-AF65-F5344CB8AC3E}">
        <p14:creationId xmlns:p14="http://schemas.microsoft.com/office/powerpoint/2010/main" val="259115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SCHOLARSHIP AGENCIES</a:t>
            </a:r>
            <a:endParaRPr lang="en-CA"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2400" dirty="0" smtClean="0"/>
              <a:t>Two main agencies you will be applying to (domestic students)</a:t>
            </a:r>
          </a:p>
          <a:p>
            <a:pPr marL="0" indent="0">
              <a:buNone/>
            </a:pPr>
            <a:r>
              <a:rPr lang="en-CA" sz="2400" dirty="0" smtClean="0"/>
              <a:t>1. Ontario Graduate Scholarship (OGS)</a:t>
            </a:r>
          </a:p>
          <a:p>
            <a:pPr marL="0" indent="0">
              <a:buNone/>
            </a:pPr>
            <a:r>
              <a:rPr lang="en-CA" sz="2400" dirty="0" smtClean="0"/>
              <a:t>2. Tri-Council Awards: one of </a:t>
            </a:r>
            <a:r>
              <a:rPr lang="en-CA" sz="2400" i="1" dirty="0" smtClean="0"/>
              <a:t>either</a:t>
            </a:r>
            <a:r>
              <a:rPr lang="en-CA" sz="2400" dirty="0" smtClean="0"/>
              <a:t> SSHRC, CIHR, NSERC</a:t>
            </a:r>
          </a:p>
          <a:p>
            <a:pPr marL="0" indent="0"/>
            <a:endParaRPr lang="en-CA" sz="2400" dirty="0"/>
          </a:p>
          <a:p>
            <a:pPr>
              <a:buFont typeface="Arial" panose="020B0604020202020204" pitchFamily="34" charset="0"/>
              <a:buChar char="•"/>
            </a:pPr>
            <a:r>
              <a:rPr lang="en-CA" sz="2400" dirty="0" smtClean="0"/>
              <a:t>Some smaller funding agencies provide funding (must seek these out on your own)</a:t>
            </a:r>
            <a:endParaRPr lang="en-CA" sz="2400" dirty="0"/>
          </a:p>
        </p:txBody>
      </p:sp>
    </p:spTree>
    <p:extLst>
      <p:ext uri="{BB962C8B-B14F-4D97-AF65-F5344CB8AC3E}">
        <p14:creationId xmlns:p14="http://schemas.microsoft.com/office/powerpoint/2010/main" val="30765457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Application components:</a:t>
            </a:r>
            <a:endParaRPr lang="en-CA" dirty="0"/>
          </a:p>
        </p:txBody>
      </p:sp>
      <p:sp>
        <p:nvSpPr>
          <p:cNvPr id="3" name="Content Placeholder 2"/>
          <p:cNvSpPr>
            <a:spLocks noGrp="1"/>
          </p:cNvSpPr>
          <p:nvPr>
            <p:ph idx="1"/>
          </p:nvPr>
        </p:nvSpPr>
        <p:spPr/>
        <p:txBody>
          <a:bodyPr>
            <a:normAutofit/>
          </a:bodyPr>
          <a:lstStyle/>
          <a:p>
            <a:pPr>
              <a:buAutoNum type="arabicParenR"/>
            </a:pPr>
            <a:r>
              <a:rPr lang="en-CA" sz="2400" dirty="0" smtClean="0"/>
              <a:t>Application forms (each scholarship agency will have its own)</a:t>
            </a:r>
          </a:p>
          <a:p>
            <a:pPr>
              <a:buAutoNum type="arabicParenR"/>
            </a:pPr>
            <a:r>
              <a:rPr lang="en-CA" sz="2400" dirty="0" smtClean="0"/>
              <a:t>Plan of Study</a:t>
            </a:r>
          </a:p>
          <a:p>
            <a:pPr>
              <a:buAutoNum type="arabicParenR"/>
            </a:pPr>
            <a:r>
              <a:rPr lang="en-CA" sz="2400" dirty="0" smtClean="0"/>
              <a:t>Reference Letters – 2 </a:t>
            </a:r>
          </a:p>
          <a:p>
            <a:pPr>
              <a:buAutoNum type="arabicParenR"/>
            </a:pPr>
            <a:r>
              <a:rPr lang="en-CA" sz="2400" dirty="0" smtClean="0"/>
              <a:t>Transcripts</a:t>
            </a:r>
          </a:p>
          <a:p>
            <a:pPr marL="0" indent="0"/>
            <a:endParaRPr lang="en-CA" sz="2400" dirty="0"/>
          </a:p>
          <a:p>
            <a:pPr marL="0" indent="0">
              <a:buNone/>
            </a:pPr>
            <a:r>
              <a:rPr lang="en-CA" sz="2400" dirty="0" smtClean="0"/>
              <a:t>*You will notice some of the scholarship application and process overlaps will the Graduate School Application, so you should be thinking about the two processes simultaneously</a:t>
            </a:r>
            <a:endParaRPr lang="en-CA" sz="2400" dirty="0"/>
          </a:p>
        </p:txBody>
      </p:sp>
    </p:spTree>
    <p:extLst>
      <p:ext uri="{BB962C8B-B14F-4D97-AF65-F5344CB8AC3E}">
        <p14:creationId xmlns:p14="http://schemas.microsoft.com/office/powerpoint/2010/main" val="3298461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Forms, plan of study &amp; </a:t>
            </a:r>
            <a:br>
              <a:rPr lang="en-CA" dirty="0" smtClean="0"/>
            </a:br>
            <a:r>
              <a:rPr lang="en-CA" dirty="0" smtClean="0"/>
              <a:t>reference letters</a:t>
            </a:r>
            <a:endParaRPr lang="en-CA" dirty="0"/>
          </a:p>
        </p:txBody>
      </p:sp>
      <p:sp>
        <p:nvSpPr>
          <p:cNvPr id="3" name="Content Placeholder 2"/>
          <p:cNvSpPr>
            <a:spLocks noGrp="1"/>
          </p:cNvSpPr>
          <p:nvPr>
            <p:ph idx="1"/>
          </p:nvPr>
        </p:nvSpPr>
        <p:spPr/>
        <p:txBody>
          <a:bodyPr>
            <a:normAutofit/>
          </a:bodyPr>
          <a:lstStyle/>
          <a:p>
            <a:pPr marL="0" indent="0">
              <a:buNone/>
            </a:pPr>
            <a:r>
              <a:rPr lang="en-US" sz="2200" dirty="0" smtClean="0"/>
              <a:t>1) It </a:t>
            </a:r>
            <a:r>
              <a:rPr lang="en-US" sz="2200" dirty="0"/>
              <a:t>is very important that you </a:t>
            </a:r>
            <a:r>
              <a:rPr lang="en-US" sz="2200" u="sng" dirty="0"/>
              <a:t>use</a:t>
            </a:r>
            <a:r>
              <a:rPr lang="en-US" sz="2200" dirty="0"/>
              <a:t> the correct </a:t>
            </a:r>
            <a:r>
              <a:rPr lang="en-US" sz="2200" b="1" dirty="0"/>
              <a:t>forms</a:t>
            </a:r>
            <a:r>
              <a:rPr lang="en-US" sz="2200" dirty="0"/>
              <a:t> and </a:t>
            </a:r>
            <a:r>
              <a:rPr lang="en-US" sz="2200" u="sng" dirty="0"/>
              <a:t>provide</a:t>
            </a:r>
            <a:r>
              <a:rPr lang="en-US" sz="2200" dirty="0"/>
              <a:t> the correct forms to your </a:t>
            </a:r>
            <a:r>
              <a:rPr lang="en-US" sz="2200" dirty="0" smtClean="0"/>
              <a:t>referees</a:t>
            </a:r>
          </a:p>
          <a:p>
            <a:pPr>
              <a:buFont typeface="Arial" pitchFamily="34" charset="0"/>
              <a:buChar char="•"/>
            </a:pPr>
            <a:endParaRPr lang="en-US" sz="2200" dirty="0" smtClean="0"/>
          </a:p>
          <a:p>
            <a:pPr marL="0" indent="0">
              <a:buNone/>
            </a:pPr>
            <a:r>
              <a:rPr lang="en-US" sz="2200" dirty="0" smtClean="0"/>
              <a:t>2) </a:t>
            </a:r>
            <a:r>
              <a:rPr lang="en-US" sz="2200" b="1" dirty="0" smtClean="0"/>
              <a:t>“Plan of Study”: </a:t>
            </a:r>
            <a:r>
              <a:rPr lang="en-US" sz="2200" dirty="0" smtClean="0"/>
              <a:t>Here, you will outline your research experience thus far and present a coherent and thought-out (future) research proposal</a:t>
            </a:r>
            <a:endParaRPr lang="en-CA" sz="2200" b="1" dirty="0"/>
          </a:p>
          <a:p>
            <a:pPr marL="0" indent="0">
              <a:buNone/>
            </a:pPr>
            <a:endParaRPr lang="en-CA" sz="2200" dirty="0"/>
          </a:p>
          <a:p>
            <a:pPr marL="0" indent="0">
              <a:buNone/>
            </a:pPr>
            <a:r>
              <a:rPr lang="en-US" sz="2200" dirty="0" smtClean="0"/>
              <a:t>3) For </a:t>
            </a:r>
            <a:r>
              <a:rPr lang="en-US" sz="2200" dirty="0"/>
              <a:t>all scholarships you will require </a:t>
            </a:r>
            <a:r>
              <a:rPr lang="en-US" sz="2200" dirty="0" smtClean="0"/>
              <a:t>2 </a:t>
            </a:r>
            <a:r>
              <a:rPr lang="en-US" sz="2200" b="1" dirty="0" smtClean="0"/>
              <a:t>letters </a:t>
            </a:r>
            <a:r>
              <a:rPr lang="en-US" sz="2200" b="1" dirty="0"/>
              <a:t>of reference</a:t>
            </a:r>
            <a:r>
              <a:rPr lang="en-US" sz="2200" dirty="0"/>
              <a:t> to be written by a faculty member who can assess your academic skills and </a:t>
            </a:r>
            <a:r>
              <a:rPr lang="en-US" sz="2200" dirty="0" smtClean="0"/>
              <a:t>performance</a:t>
            </a:r>
          </a:p>
          <a:p>
            <a:pPr marL="0" indent="0">
              <a:buNone/>
            </a:pPr>
            <a:endParaRPr lang="en-US" sz="2200" dirty="0"/>
          </a:p>
          <a:p>
            <a:pPr marL="0" indent="0">
              <a:buNone/>
            </a:pPr>
            <a:r>
              <a:rPr lang="en-US" sz="2200" dirty="0" smtClean="0"/>
              <a:t>4) Order transcripts early! </a:t>
            </a:r>
            <a:endParaRPr lang="en-CA" sz="2200" dirty="0"/>
          </a:p>
        </p:txBody>
      </p:sp>
    </p:spTree>
    <p:extLst>
      <p:ext uri="{BB962C8B-B14F-4D97-AF65-F5344CB8AC3E}">
        <p14:creationId xmlns:p14="http://schemas.microsoft.com/office/powerpoint/2010/main" val="3621600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Letters of Reference</a:t>
            </a:r>
            <a:endParaRPr lang="en-CA" dirty="0"/>
          </a:p>
        </p:txBody>
      </p:sp>
      <p:sp>
        <p:nvSpPr>
          <p:cNvPr id="3" name="Content Placeholder 2"/>
          <p:cNvSpPr>
            <a:spLocks noGrp="1"/>
          </p:cNvSpPr>
          <p:nvPr>
            <p:ph idx="1"/>
          </p:nvPr>
        </p:nvSpPr>
        <p:spPr/>
        <p:txBody>
          <a:bodyPr>
            <a:normAutofit/>
          </a:bodyPr>
          <a:lstStyle/>
          <a:p>
            <a:r>
              <a:rPr lang="en-CA" sz="2400" dirty="0" smtClean="0"/>
              <a:t>You will need 2 letters of reference (in addition to the letters included in your application to Graduate school, referees can be the same, of course)</a:t>
            </a:r>
          </a:p>
          <a:p>
            <a:pPr marL="0" indent="0">
              <a:buNone/>
            </a:pPr>
            <a:endParaRPr lang="en-CA" sz="2400" dirty="0" smtClean="0"/>
          </a:p>
          <a:p>
            <a:r>
              <a:rPr lang="en-CA" sz="2400" dirty="0" smtClean="0"/>
              <a:t>For OGS, you must ask your referees to fill out the “</a:t>
            </a:r>
            <a:r>
              <a:rPr lang="en-CA" sz="2400" b="1" dirty="0" smtClean="0"/>
              <a:t>Academic Assessment Form</a:t>
            </a:r>
            <a:r>
              <a:rPr lang="en-CA" sz="2400" dirty="0" smtClean="0"/>
              <a:t>” – this form will act as your reference letter (see “OGS” slide #34)</a:t>
            </a:r>
            <a:endParaRPr lang="en-CA" sz="2400" dirty="0"/>
          </a:p>
        </p:txBody>
      </p:sp>
    </p:spTree>
    <p:extLst>
      <p:ext uri="{BB962C8B-B14F-4D97-AF65-F5344CB8AC3E}">
        <p14:creationId xmlns:p14="http://schemas.microsoft.com/office/powerpoint/2010/main" val="2328460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520940" cy="975008"/>
          </a:xfrm>
        </p:spPr>
        <p:txBody>
          <a:bodyPr>
            <a:normAutofit fontScale="90000"/>
          </a:bodyPr>
          <a:lstStyle/>
          <a:p>
            <a:pPr algn="ctr"/>
            <a:r>
              <a:rPr lang="en-CA" b="1" dirty="0"/>
              <a:t>What types of programmes </a:t>
            </a:r>
            <a:r>
              <a:rPr lang="en-CA" b="1" dirty="0" smtClean="0"/>
              <a:t/>
            </a:r>
            <a:br>
              <a:rPr lang="en-CA" b="1" dirty="0" smtClean="0"/>
            </a:br>
            <a:r>
              <a:rPr lang="en-CA" b="1" dirty="0" smtClean="0"/>
              <a:t>are </a:t>
            </a:r>
            <a:r>
              <a:rPr lang="en-CA" b="1" dirty="0"/>
              <a:t>available?</a:t>
            </a:r>
            <a:r>
              <a:rPr lang="en-CA" dirty="0"/>
              <a:t/>
            </a:r>
            <a:br>
              <a:rPr lang="en-CA" dirty="0"/>
            </a:br>
            <a:endParaRPr lang="en-CA" dirty="0"/>
          </a:p>
        </p:txBody>
      </p:sp>
      <p:sp>
        <p:nvSpPr>
          <p:cNvPr id="3" name="Content Placeholder 2"/>
          <p:cNvSpPr>
            <a:spLocks noGrp="1"/>
          </p:cNvSpPr>
          <p:nvPr>
            <p:ph idx="1"/>
          </p:nvPr>
        </p:nvSpPr>
        <p:spPr>
          <a:xfrm>
            <a:off x="827584" y="1772816"/>
            <a:ext cx="7520940" cy="3672408"/>
          </a:xfrm>
        </p:spPr>
        <p:txBody>
          <a:bodyPr>
            <a:normAutofit/>
          </a:bodyPr>
          <a:lstStyle/>
          <a:p>
            <a:r>
              <a:rPr lang="fr-FR" sz="2200" dirty="0"/>
              <a:t>1.  </a:t>
            </a:r>
            <a:r>
              <a:rPr lang="fr-FR" sz="2200" dirty="0" err="1"/>
              <a:t>Psychology</a:t>
            </a:r>
            <a:r>
              <a:rPr lang="fr-FR" sz="2200" dirty="0"/>
              <a:t> (MA &amp; </a:t>
            </a:r>
            <a:r>
              <a:rPr lang="fr-FR" sz="2200" dirty="0" err="1"/>
              <a:t>PhD</a:t>
            </a:r>
            <a:r>
              <a:rPr lang="fr-FR" sz="2200" dirty="0"/>
              <a:t>): </a:t>
            </a:r>
            <a:r>
              <a:rPr lang="fr-FR" sz="2200" dirty="0" err="1"/>
              <a:t>experimental</a:t>
            </a:r>
            <a:r>
              <a:rPr lang="fr-FR" sz="2200" dirty="0"/>
              <a:t> versus </a:t>
            </a:r>
            <a:r>
              <a:rPr lang="fr-FR" sz="2200" dirty="0" err="1"/>
              <a:t>clinical</a:t>
            </a:r>
            <a:r>
              <a:rPr lang="fr-FR" sz="2200" dirty="0"/>
              <a:t>.</a:t>
            </a:r>
            <a:endParaRPr lang="en-CA" sz="2200" dirty="0"/>
          </a:p>
          <a:p>
            <a:r>
              <a:rPr lang="en-CA" sz="2200" dirty="0"/>
              <a:t>2.  Psychology: professional schools (</a:t>
            </a:r>
            <a:r>
              <a:rPr lang="en-CA" sz="2200" dirty="0" err="1"/>
              <a:t>PsyD</a:t>
            </a:r>
            <a:r>
              <a:rPr lang="en-CA" sz="2200" dirty="0"/>
              <a:t>) – less of a research focus.</a:t>
            </a:r>
          </a:p>
          <a:p>
            <a:r>
              <a:rPr lang="en-CA" sz="2200" dirty="0"/>
              <a:t>2.  Related fields: Social Work (MSW), Counselling Psychology (MEd, </a:t>
            </a:r>
            <a:r>
              <a:rPr lang="en-CA" sz="2200" dirty="0" err="1"/>
              <a:t>Ed.D</a:t>
            </a:r>
            <a:r>
              <a:rPr lang="en-CA" sz="2200" dirty="0"/>
              <a:t>), Psychiatry (MD), Family Studies, Criminology, Industrial Relations, Epidemiology</a:t>
            </a:r>
          </a:p>
        </p:txBody>
      </p:sp>
    </p:spTree>
    <p:extLst>
      <p:ext uri="{BB962C8B-B14F-4D97-AF65-F5344CB8AC3E}">
        <p14:creationId xmlns:p14="http://schemas.microsoft.com/office/powerpoint/2010/main" val="3853463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Plan of study</a:t>
            </a:r>
            <a:endParaRPr lang="en-CA" dirty="0"/>
          </a:p>
        </p:txBody>
      </p:sp>
      <p:sp>
        <p:nvSpPr>
          <p:cNvPr id="3" name="Content Placeholder 2"/>
          <p:cNvSpPr>
            <a:spLocks noGrp="1"/>
          </p:cNvSpPr>
          <p:nvPr>
            <p:ph idx="1"/>
          </p:nvPr>
        </p:nvSpPr>
        <p:spPr>
          <a:xfrm>
            <a:off x="899592" y="1340768"/>
            <a:ext cx="7520940" cy="3912548"/>
          </a:xfrm>
        </p:spPr>
        <p:txBody>
          <a:bodyPr>
            <a:noAutofit/>
          </a:bodyPr>
          <a:lstStyle/>
          <a:p>
            <a:pPr>
              <a:buFont typeface="Arial" pitchFamily="34" charset="0"/>
              <a:buChar char="•"/>
            </a:pPr>
            <a:r>
              <a:rPr lang="en-CA" sz="2200" dirty="0" smtClean="0"/>
              <a:t>Describe how  previous research experience prepares you for conducting proposed research and builds on what you have already done </a:t>
            </a:r>
          </a:p>
          <a:p>
            <a:pPr>
              <a:buFont typeface="Arial" pitchFamily="34" charset="0"/>
              <a:buChar char="•"/>
            </a:pPr>
            <a:r>
              <a:rPr lang="en-CA" sz="2200" dirty="0" smtClean="0"/>
              <a:t>Proposed study is not set in stone</a:t>
            </a:r>
          </a:p>
          <a:p>
            <a:pPr>
              <a:buFont typeface="Arial" pitchFamily="34" charset="0"/>
              <a:buChar char="•"/>
            </a:pPr>
            <a:r>
              <a:rPr lang="en-CA" sz="2200" dirty="0" smtClean="0"/>
              <a:t>Must be able to demonstrate that you have thoroughly thought about how to carry out a solid research study </a:t>
            </a:r>
          </a:p>
          <a:p>
            <a:pPr lvl="3">
              <a:buFont typeface="Arial" pitchFamily="34" charset="0"/>
              <a:buChar char="•"/>
            </a:pPr>
            <a:r>
              <a:rPr lang="en-CA" sz="2200" dirty="0" smtClean="0"/>
              <a:t>Include a succinct proposal including: brief background, methodology, significance of the study, and future directions for your project and your own related work</a:t>
            </a:r>
          </a:p>
          <a:p>
            <a:pPr lvl="3">
              <a:buFont typeface="Arial" pitchFamily="34" charset="0"/>
              <a:buChar char="•"/>
            </a:pPr>
            <a:endParaRPr lang="en-CA" sz="2200" dirty="0" smtClean="0"/>
          </a:p>
          <a:p>
            <a:pPr lvl="1">
              <a:buFont typeface="Arial" pitchFamily="34" charset="0"/>
              <a:buChar char="•"/>
            </a:pPr>
            <a:r>
              <a:rPr lang="en-CA" sz="2200" b="1" dirty="0" smtClean="0"/>
              <a:t>Make sure to check each scholarship website for exact requirements and for topic eligibility!</a:t>
            </a:r>
            <a:endParaRPr lang="en-CA" sz="2200" b="1" dirty="0"/>
          </a:p>
        </p:txBody>
      </p:sp>
    </p:spTree>
    <p:extLst>
      <p:ext uri="{BB962C8B-B14F-4D97-AF65-F5344CB8AC3E}">
        <p14:creationId xmlns:p14="http://schemas.microsoft.com/office/powerpoint/2010/main" val="2473918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transcripts</a:t>
            </a:r>
            <a:endParaRPr lang="en-CA" dirty="0"/>
          </a:p>
        </p:txBody>
      </p:sp>
      <p:sp>
        <p:nvSpPr>
          <p:cNvPr id="3" name="Content Placeholder 2"/>
          <p:cNvSpPr>
            <a:spLocks noGrp="1"/>
          </p:cNvSpPr>
          <p:nvPr>
            <p:ph idx="1"/>
          </p:nvPr>
        </p:nvSpPr>
        <p:spPr>
          <a:xfrm>
            <a:off x="827584" y="1628800"/>
            <a:ext cx="7520940" cy="3579849"/>
          </a:xfrm>
        </p:spPr>
        <p:txBody>
          <a:bodyPr>
            <a:noAutofit/>
          </a:bodyPr>
          <a:lstStyle/>
          <a:p>
            <a:pPr>
              <a:buFont typeface="Arial" pitchFamily="34" charset="0"/>
              <a:buChar char="•"/>
            </a:pPr>
            <a:r>
              <a:rPr lang="en-US" sz="2200" b="0" dirty="0" smtClean="0"/>
              <a:t>Order </a:t>
            </a:r>
            <a:r>
              <a:rPr lang="en-US" sz="2200" b="0" dirty="0"/>
              <a:t>all transcripts to be sent directly to the Graduate Psychology </a:t>
            </a:r>
            <a:r>
              <a:rPr lang="en-US" sz="2200" b="0" dirty="0" smtClean="0"/>
              <a:t>Program by </a:t>
            </a:r>
            <a:r>
              <a:rPr lang="en-US" sz="2200" b="0" u="sng" dirty="0"/>
              <a:t>the internal deadline for the particular scholarship. </a:t>
            </a:r>
            <a:endParaRPr lang="en-US" sz="2200" b="0" dirty="0" smtClean="0"/>
          </a:p>
          <a:p>
            <a:pPr>
              <a:buFont typeface="Arial" pitchFamily="34" charset="0"/>
              <a:buChar char="•"/>
            </a:pPr>
            <a:r>
              <a:rPr lang="en-US" sz="2200" b="0" dirty="0" smtClean="0"/>
              <a:t>Please </a:t>
            </a:r>
            <a:r>
              <a:rPr lang="en-US" sz="2200" b="0" dirty="0"/>
              <a:t>note the Tri-Council agencies and OGS are willing to receive transcripts stamped "issued to student" as long as our Graduate Program offices receive these transcripts in sealed envelopes, as per our standard practices. </a:t>
            </a:r>
            <a:endParaRPr lang="en-US" sz="2200" b="0" dirty="0" smtClean="0"/>
          </a:p>
          <a:p>
            <a:r>
              <a:rPr lang="en-CA" sz="2200" b="1" dirty="0" smtClean="0"/>
              <a:t>Remember:</a:t>
            </a:r>
            <a:r>
              <a:rPr lang="en-CA" sz="2200" dirty="0" smtClean="0"/>
              <a:t> You will need order one set of transcripts for Graduate School Applications and another set for Scholarship Applications</a:t>
            </a:r>
            <a:endParaRPr lang="en-CA" sz="2200" b="0" dirty="0"/>
          </a:p>
        </p:txBody>
      </p:sp>
    </p:spTree>
    <p:extLst>
      <p:ext uri="{BB962C8B-B14F-4D97-AF65-F5344CB8AC3E}">
        <p14:creationId xmlns:p14="http://schemas.microsoft.com/office/powerpoint/2010/main" val="4053956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OGS</a:t>
            </a:r>
            <a:endParaRPr lang="en-CA" dirty="0"/>
          </a:p>
        </p:txBody>
      </p:sp>
      <p:sp>
        <p:nvSpPr>
          <p:cNvPr id="3" name="Content Placeholder 2"/>
          <p:cNvSpPr>
            <a:spLocks noGrp="1"/>
          </p:cNvSpPr>
          <p:nvPr>
            <p:ph idx="1"/>
          </p:nvPr>
        </p:nvSpPr>
        <p:spPr>
          <a:xfrm>
            <a:off x="827584" y="1556792"/>
            <a:ext cx="7516316" cy="4032448"/>
          </a:xfrm>
        </p:spPr>
        <p:txBody>
          <a:bodyPr>
            <a:noAutofit/>
          </a:bodyPr>
          <a:lstStyle/>
          <a:p>
            <a:pPr marL="0" indent="0"/>
            <a:r>
              <a:rPr lang="en-US" sz="1800" b="0" i="1" dirty="0"/>
              <a:t>Internal Program </a:t>
            </a:r>
            <a:r>
              <a:rPr lang="en-US" sz="1800" b="0" i="1" dirty="0" smtClean="0"/>
              <a:t>deadline: TBA </a:t>
            </a:r>
            <a:r>
              <a:rPr lang="en-US" sz="1800" b="0" i="1" dirty="0" smtClean="0"/>
              <a:t>(York’s </a:t>
            </a:r>
            <a:r>
              <a:rPr lang="en-US" sz="1800" i="1" dirty="0" smtClean="0"/>
              <a:t>is now </a:t>
            </a:r>
            <a:r>
              <a:rPr lang="en-US" sz="1800" b="0" i="1" dirty="0" smtClean="0"/>
              <a:t>usually </a:t>
            </a:r>
            <a:r>
              <a:rPr lang="en-US" sz="1800" i="1" dirty="0" smtClean="0"/>
              <a:t>early December and each Program has their own internal deadline</a:t>
            </a:r>
            <a:r>
              <a:rPr lang="en-US" sz="1800" b="0" i="1" dirty="0" smtClean="0"/>
              <a:t>)</a:t>
            </a:r>
            <a:endParaRPr lang="en-CA" sz="1800" b="0" dirty="0"/>
          </a:p>
          <a:p>
            <a:r>
              <a:rPr lang="en-US" sz="1800" b="0" dirty="0" smtClean="0"/>
              <a:t>Eligibility </a:t>
            </a:r>
            <a:r>
              <a:rPr lang="en-US" sz="1800" b="0" dirty="0"/>
              <a:t>for OGS: </a:t>
            </a:r>
            <a:endParaRPr lang="en-CA" sz="1800" b="0" dirty="0"/>
          </a:p>
          <a:p>
            <a:pPr>
              <a:buFont typeface="Arial" pitchFamily="34" charset="0"/>
              <a:buChar char="•"/>
            </a:pPr>
            <a:r>
              <a:rPr lang="en-US" sz="1800" b="0" dirty="0" smtClean="0"/>
              <a:t>Applicants </a:t>
            </a:r>
            <a:r>
              <a:rPr lang="en-US" sz="1800" b="0" dirty="0"/>
              <a:t>entering the first </a:t>
            </a:r>
            <a:r>
              <a:rPr lang="en-US" sz="1800" b="0" dirty="0" smtClean="0"/>
              <a:t>year </a:t>
            </a:r>
            <a:r>
              <a:rPr lang="en-US" sz="1800" b="0" dirty="0"/>
              <a:t>of graduate studies at the time of application </a:t>
            </a:r>
            <a:r>
              <a:rPr lang="en-US" sz="1800" dirty="0" smtClean="0"/>
              <a:t>must </a:t>
            </a:r>
            <a:r>
              <a:rPr lang="en-US" sz="1800" dirty="0"/>
              <a:t>have an overall average of at least A–, or the equivalent</a:t>
            </a:r>
            <a:r>
              <a:rPr lang="en-US" sz="1800" b="0" dirty="0"/>
              <a:t>, on the last 20 one-term/semester courses, or the equivalent, completed. </a:t>
            </a:r>
            <a:endParaRPr lang="en-CA" sz="1800" b="0" dirty="0"/>
          </a:p>
          <a:p>
            <a:pPr>
              <a:buFont typeface="Arial" pitchFamily="34" charset="0"/>
              <a:buChar char="•"/>
            </a:pPr>
            <a:r>
              <a:rPr lang="en-US" sz="1800" b="0" dirty="0"/>
              <a:t> </a:t>
            </a:r>
            <a:r>
              <a:rPr lang="en-US" sz="1800" b="0" dirty="0" smtClean="0"/>
              <a:t>Please </a:t>
            </a:r>
            <a:r>
              <a:rPr lang="en-US" sz="1800" b="0" dirty="0"/>
              <a:t>note that you will need to find </a:t>
            </a:r>
            <a:r>
              <a:rPr lang="en-US" sz="1800" u="sng" dirty="0"/>
              <a:t>TWO</a:t>
            </a:r>
            <a:r>
              <a:rPr lang="en-US" sz="1800" b="0" dirty="0"/>
              <a:t> professors to </a:t>
            </a:r>
            <a:r>
              <a:rPr lang="en-US" sz="1800" dirty="0"/>
              <a:t>complete the two-page academic assessment report</a:t>
            </a:r>
            <a:r>
              <a:rPr lang="en-US" sz="1800" b="0" dirty="0"/>
              <a:t> and have them submit it </a:t>
            </a:r>
            <a:r>
              <a:rPr lang="en-US" sz="1800" b="0" dirty="0" smtClean="0"/>
              <a:t>to the </a:t>
            </a:r>
            <a:r>
              <a:rPr lang="en-US" sz="1800" b="0" dirty="0"/>
              <a:t>Graduate Office (York = 297 BSB) before </a:t>
            </a:r>
            <a:r>
              <a:rPr lang="en-US" sz="1800" b="0" u="sng" dirty="0" smtClean="0"/>
              <a:t>THE DEPARTMENTAL </a:t>
            </a:r>
            <a:r>
              <a:rPr lang="en-US" sz="1800" u="sng" dirty="0" smtClean="0"/>
              <a:t>INTERNAL</a:t>
            </a:r>
            <a:r>
              <a:rPr lang="en-US" sz="1800" b="0" u="sng" dirty="0" smtClean="0"/>
              <a:t> DEADLINE</a:t>
            </a:r>
            <a:r>
              <a:rPr lang="en-US" sz="1800" b="0" dirty="0" smtClean="0"/>
              <a:t>.   </a:t>
            </a:r>
            <a:r>
              <a:rPr lang="en-US" sz="1800" b="0" dirty="0"/>
              <a:t>It is very important that the professors submit this form. </a:t>
            </a:r>
            <a:r>
              <a:rPr lang="en-US" sz="1800" b="0" dirty="0" smtClean="0"/>
              <a:t>This </a:t>
            </a:r>
            <a:r>
              <a:rPr lang="en-US" sz="1800" b="0" dirty="0"/>
              <a:t>form must be used, no attached letters</a:t>
            </a:r>
            <a:r>
              <a:rPr lang="en-US" sz="1800" b="0" dirty="0" smtClean="0"/>
              <a:t>.</a:t>
            </a:r>
          </a:p>
          <a:p>
            <a:pPr>
              <a:buFont typeface="Arial" pitchFamily="34" charset="0"/>
              <a:buChar char="•"/>
            </a:pPr>
            <a:r>
              <a:rPr lang="en-US" sz="1800" b="0" dirty="0" smtClean="0"/>
              <a:t>For OGS the Academic Assessment Form is the Reference Letter</a:t>
            </a:r>
          </a:p>
          <a:p>
            <a:pPr>
              <a:buFont typeface="Arial" pitchFamily="34" charset="0"/>
              <a:buChar char="•"/>
            </a:pPr>
            <a:r>
              <a:rPr lang="en-US" sz="1800" dirty="0" smtClean="0"/>
              <a:t>You must submit an application to the OGS competition at EACH GRADUATE PROGRAM you will apply to (applications will be sent to each respective Graduate Program Office by their </a:t>
            </a:r>
            <a:r>
              <a:rPr lang="en-US" sz="1800" u="sng" dirty="0" smtClean="0"/>
              <a:t>individual departmental deadline</a:t>
            </a:r>
            <a:r>
              <a:rPr lang="en-US" sz="1800" dirty="0" smtClean="0"/>
              <a:t>)</a:t>
            </a:r>
            <a:endParaRPr lang="en-CA" sz="1800" b="0" dirty="0"/>
          </a:p>
          <a:p>
            <a:pPr marL="0" indent="0">
              <a:buNone/>
            </a:pPr>
            <a:endParaRPr lang="en-CA" sz="1800" b="0" dirty="0"/>
          </a:p>
          <a:p>
            <a:pPr>
              <a:buFont typeface="Arial" pitchFamily="34" charset="0"/>
              <a:buChar char="•"/>
            </a:pPr>
            <a:endParaRPr lang="en-CA" sz="1800" b="0" dirty="0"/>
          </a:p>
        </p:txBody>
      </p:sp>
    </p:spTree>
    <p:extLst>
      <p:ext uri="{BB962C8B-B14F-4D97-AF65-F5344CB8AC3E}">
        <p14:creationId xmlns:p14="http://schemas.microsoft.com/office/powerpoint/2010/main" val="3926866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Tri-council awards</a:t>
            </a:r>
            <a:endParaRPr lang="en-CA" dirty="0"/>
          </a:p>
        </p:txBody>
      </p:sp>
      <p:sp>
        <p:nvSpPr>
          <p:cNvPr id="3" name="Content Placeholder 2"/>
          <p:cNvSpPr>
            <a:spLocks noGrp="1"/>
          </p:cNvSpPr>
          <p:nvPr>
            <p:ph idx="1"/>
          </p:nvPr>
        </p:nvSpPr>
        <p:spPr>
          <a:xfrm>
            <a:off x="822960" y="1628800"/>
            <a:ext cx="7520940" cy="3051677"/>
          </a:xfrm>
        </p:spPr>
        <p:txBody>
          <a:bodyPr>
            <a:normAutofit/>
          </a:bodyPr>
          <a:lstStyle/>
          <a:p>
            <a:r>
              <a:rPr lang="en-US" sz="2500" dirty="0"/>
              <a:t>In addition you can apply </a:t>
            </a:r>
            <a:r>
              <a:rPr lang="en-US" sz="2500" u="sng" dirty="0"/>
              <a:t>for one of three</a:t>
            </a:r>
            <a:r>
              <a:rPr lang="en-US" sz="2500" dirty="0"/>
              <a:t> prestigious fellowships from NSERC, SSHRC and CIHR.  You must choose ONLY one—you can not apply to more than one.</a:t>
            </a:r>
            <a:endParaRPr lang="en-CA" sz="2500" dirty="0"/>
          </a:p>
          <a:p>
            <a:endParaRPr lang="en-CA" sz="2500" dirty="0"/>
          </a:p>
        </p:txBody>
      </p:sp>
    </p:spTree>
    <p:extLst>
      <p:ext uri="{BB962C8B-B14F-4D97-AF65-F5344CB8AC3E}">
        <p14:creationId xmlns:p14="http://schemas.microsoft.com/office/powerpoint/2010/main" val="1109086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SSHRC</a:t>
            </a:r>
            <a:endParaRPr lang="en-CA" dirty="0"/>
          </a:p>
        </p:txBody>
      </p:sp>
      <p:sp>
        <p:nvSpPr>
          <p:cNvPr id="3" name="Content Placeholder 2"/>
          <p:cNvSpPr>
            <a:spLocks noGrp="1"/>
          </p:cNvSpPr>
          <p:nvPr>
            <p:ph idx="1"/>
          </p:nvPr>
        </p:nvSpPr>
        <p:spPr/>
        <p:txBody>
          <a:bodyPr>
            <a:noAutofit/>
          </a:bodyPr>
          <a:lstStyle/>
          <a:p>
            <a:r>
              <a:rPr lang="en-US" sz="2200" b="0" i="1" dirty="0"/>
              <a:t>Program </a:t>
            </a:r>
            <a:r>
              <a:rPr lang="en-US" sz="2200" b="0" i="1" dirty="0" smtClean="0"/>
              <a:t>deadline: TBD  (typically early/mid-November) </a:t>
            </a:r>
            <a:endParaRPr lang="en-CA" sz="2200" b="0" dirty="0"/>
          </a:p>
          <a:p>
            <a:endParaRPr lang="en-US" sz="2200" b="0" dirty="0" smtClean="0"/>
          </a:p>
          <a:p>
            <a:pPr>
              <a:buFont typeface="Arial" pitchFamily="34" charset="0"/>
              <a:buChar char="•"/>
            </a:pPr>
            <a:r>
              <a:rPr lang="en-US" sz="2200" b="0" dirty="0" smtClean="0"/>
              <a:t>Open to </a:t>
            </a:r>
            <a:r>
              <a:rPr lang="en-US" sz="2200" b="0" dirty="0"/>
              <a:t>applicants who, at the time of the award, will be registered as full-time students at the Master's (or </a:t>
            </a:r>
            <a:r>
              <a:rPr lang="en-US" sz="2200" b="0" dirty="0" err="1"/>
              <a:t>Ph.D</a:t>
            </a:r>
            <a:r>
              <a:rPr lang="en-US" sz="2200" b="0" dirty="0"/>
              <a:t>) </a:t>
            </a:r>
            <a:r>
              <a:rPr lang="en-US" sz="2200" b="0" dirty="0" smtClean="0"/>
              <a:t>level:</a:t>
            </a:r>
          </a:p>
          <a:p>
            <a:pPr>
              <a:buFont typeface="Arial" pitchFamily="34" charset="0"/>
              <a:buChar char="•"/>
            </a:pPr>
            <a:r>
              <a:rPr lang="en-US" sz="2200" dirty="0" smtClean="0"/>
              <a:t>in </a:t>
            </a:r>
            <a:r>
              <a:rPr lang="en-US" sz="2200" dirty="0"/>
              <a:t>the humanities and social sciences disciplines supported by SSHRC (</a:t>
            </a:r>
            <a:r>
              <a:rPr lang="en-US" sz="2200" dirty="0" err="1"/>
              <a:t>eg</a:t>
            </a:r>
            <a:r>
              <a:rPr lang="en-US" sz="2200" dirty="0"/>
              <a:t>.,  this could cover topics in psychology from social, personality, individual differences, creativity, abnormal, </a:t>
            </a:r>
            <a:r>
              <a:rPr lang="en-US" sz="2200" dirty="0" err="1"/>
              <a:t>etc</a:t>
            </a:r>
            <a:r>
              <a:rPr lang="en-US" sz="2200" dirty="0"/>
              <a:t>).  </a:t>
            </a:r>
            <a:endParaRPr lang="en-CA" sz="2200" dirty="0"/>
          </a:p>
          <a:p>
            <a:r>
              <a:rPr lang="en-US" sz="2200" b="0" dirty="0"/>
              <a:t> </a:t>
            </a:r>
            <a:endParaRPr lang="en-CA" sz="2200" b="0" dirty="0"/>
          </a:p>
          <a:p>
            <a:endParaRPr lang="en-CA" sz="2200" b="0" dirty="0"/>
          </a:p>
        </p:txBody>
      </p:sp>
    </p:spTree>
    <p:extLst>
      <p:ext uri="{BB962C8B-B14F-4D97-AF65-F5344CB8AC3E}">
        <p14:creationId xmlns:p14="http://schemas.microsoft.com/office/powerpoint/2010/main" val="1924723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CIHR</a:t>
            </a:r>
            <a:endParaRPr lang="en-CA" dirty="0"/>
          </a:p>
        </p:txBody>
      </p:sp>
      <p:sp>
        <p:nvSpPr>
          <p:cNvPr id="3" name="Content Placeholder 2"/>
          <p:cNvSpPr>
            <a:spLocks noGrp="1"/>
          </p:cNvSpPr>
          <p:nvPr>
            <p:ph idx="1"/>
          </p:nvPr>
        </p:nvSpPr>
        <p:spPr/>
        <p:txBody>
          <a:bodyPr>
            <a:normAutofit/>
          </a:bodyPr>
          <a:lstStyle/>
          <a:p>
            <a:r>
              <a:rPr lang="en-US" sz="2200" b="0" i="1" dirty="0"/>
              <a:t>Program </a:t>
            </a:r>
            <a:r>
              <a:rPr lang="en-US" sz="2200" b="0" i="1" dirty="0" smtClean="0"/>
              <a:t>deadline: TBD (typically late November/early December) </a:t>
            </a:r>
            <a:r>
              <a:rPr lang="en-US" sz="2200" b="0" dirty="0"/>
              <a:t> </a:t>
            </a:r>
            <a:endParaRPr lang="en-CA" sz="2200" b="0" dirty="0"/>
          </a:p>
          <a:p>
            <a:pPr>
              <a:buFont typeface="Arial" pitchFamily="34" charset="0"/>
              <a:buChar char="•"/>
            </a:pPr>
            <a:r>
              <a:rPr lang="en-US" sz="2200" b="0" dirty="0"/>
              <a:t>The Canada Graduate Scholarships Master's Awards administered by CIHR are intended to provide special recognition and support to students who are pursuing a Master's degree </a:t>
            </a:r>
            <a:r>
              <a:rPr lang="en-US" sz="2200" dirty="0"/>
              <a:t>in a health related field in Canada.</a:t>
            </a:r>
            <a:endParaRPr lang="en-CA" sz="2200" dirty="0"/>
          </a:p>
        </p:txBody>
      </p:sp>
    </p:spTree>
    <p:extLst>
      <p:ext uri="{BB962C8B-B14F-4D97-AF65-F5344CB8AC3E}">
        <p14:creationId xmlns:p14="http://schemas.microsoft.com/office/powerpoint/2010/main" val="2599320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NSERC</a:t>
            </a:r>
            <a:endParaRPr lang="en-CA" dirty="0"/>
          </a:p>
        </p:txBody>
      </p:sp>
      <p:sp>
        <p:nvSpPr>
          <p:cNvPr id="3" name="Content Placeholder 2"/>
          <p:cNvSpPr>
            <a:spLocks noGrp="1"/>
          </p:cNvSpPr>
          <p:nvPr>
            <p:ph idx="1"/>
          </p:nvPr>
        </p:nvSpPr>
        <p:spPr/>
        <p:txBody>
          <a:bodyPr>
            <a:noAutofit/>
          </a:bodyPr>
          <a:lstStyle/>
          <a:p>
            <a:r>
              <a:rPr lang="en-US" sz="2200" b="0" i="1" dirty="0"/>
              <a:t>Program </a:t>
            </a:r>
            <a:r>
              <a:rPr lang="en-US" sz="2200" b="0" i="1" dirty="0" smtClean="0"/>
              <a:t>Deadline: TBD</a:t>
            </a:r>
            <a:endParaRPr lang="en-CA" sz="2200" b="0" dirty="0"/>
          </a:p>
          <a:p>
            <a:pPr>
              <a:buFont typeface="Arial" pitchFamily="34" charset="0"/>
              <a:buChar char="•"/>
            </a:pPr>
            <a:r>
              <a:rPr lang="en-US" sz="2200" b="0" dirty="0"/>
              <a:t> </a:t>
            </a:r>
            <a:r>
              <a:rPr lang="en-US" sz="2200" b="0" dirty="0" smtClean="0"/>
              <a:t>The </a:t>
            </a:r>
            <a:r>
              <a:rPr lang="en-US" sz="2200" b="0" dirty="0"/>
              <a:t>NSERC Postgraduate Scholarship (PGS) and Canada Graduate Scholarship (CGS) provide </a:t>
            </a:r>
            <a:r>
              <a:rPr lang="en-US" sz="2200" b="0" dirty="0" smtClean="0"/>
              <a:t>support </a:t>
            </a:r>
            <a:r>
              <a:rPr lang="en-US" sz="2200" b="0" dirty="0"/>
              <a:t>to high-caliber scholars who are engaged in Master's (or Doctoral programs</a:t>
            </a:r>
            <a:r>
              <a:rPr lang="en-US" sz="2200" b="0" dirty="0" smtClean="0"/>
              <a:t>):</a:t>
            </a:r>
          </a:p>
          <a:p>
            <a:pPr>
              <a:buFont typeface="Arial" pitchFamily="34" charset="0"/>
              <a:buChar char="•"/>
            </a:pPr>
            <a:r>
              <a:rPr lang="en-US" sz="2200" dirty="0" smtClean="0"/>
              <a:t>in </a:t>
            </a:r>
            <a:r>
              <a:rPr lang="en-US" sz="2200" dirty="0"/>
              <a:t>the natural sciences (research relating to fundamental processes such as perception, cognition, learning, motivation, physiological psychology, neuropsychology, animal </a:t>
            </a:r>
            <a:r>
              <a:rPr lang="en-US" sz="2200" dirty="0" err="1"/>
              <a:t>behaviour</a:t>
            </a:r>
            <a:r>
              <a:rPr lang="en-US" sz="2200" dirty="0"/>
              <a:t>, comparative psychology and ethology) and engineering.</a:t>
            </a:r>
            <a:endParaRPr lang="en-CA" sz="2200" dirty="0"/>
          </a:p>
          <a:p>
            <a:endParaRPr lang="en-CA" sz="2200" b="0" dirty="0"/>
          </a:p>
        </p:txBody>
      </p:sp>
    </p:spTree>
    <p:extLst>
      <p:ext uri="{BB962C8B-B14F-4D97-AF65-F5344CB8AC3E}">
        <p14:creationId xmlns:p14="http://schemas.microsoft.com/office/powerpoint/2010/main" val="3628250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Subject Matter Eligibility </a:t>
            </a:r>
            <a:endParaRPr lang="en-CA" dirty="0"/>
          </a:p>
        </p:txBody>
      </p:sp>
      <p:sp>
        <p:nvSpPr>
          <p:cNvPr id="3" name="Content Placeholder 2"/>
          <p:cNvSpPr>
            <a:spLocks noGrp="1"/>
          </p:cNvSpPr>
          <p:nvPr>
            <p:ph idx="1"/>
          </p:nvPr>
        </p:nvSpPr>
        <p:spPr>
          <a:xfrm>
            <a:off x="822960" y="1100628"/>
            <a:ext cx="7520940" cy="4056564"/>
          </a:xfrm>
        </p:spPr>
        <p:txBody>
          <a:bodyPr>
            <a:normAutofit/>
          </a:bodyPr>
          <a:lstStyle/>
          <a:p>
            <a:pPr>
              <a:buFont typeface="Arial" pitchFamily="34" charset="0"/>
              <a:buChar char="•"/>
            </a:pPr>
            <a:r>
              <a:rPr lang="en-US" sz="1800" b="0" dirty="0" smtClean="0"/>
              <a:t>Minor </a:t>
            </a:r>
            <a:r>
              <a:rPr lang="en-US" sz="1800" b="0" dirty="0"/>
              <a:t>revisions have been made to the guidelines on subject matter eligibility. Applicants working in research areas where boundaries overlap are advised to state clearly in all applications for funding why they believe their proposals are appropriate for support by the agency to which they are submitting their application. </a:t>
            </a:r>
            <a:endParaRPr lang="en-US" sz="1800" b="0" dirty="0" smtClean="0"/>
          </a:p>
          <a:p>
            <a:pPr>
              <a:buFont typeface="Arial" pitchFamily="34" charset="0"/>
              <a:buChar char="•"/>
            </a:pPr>
            <a:r>
              <a:rPr lang="en-US" sz="1800" b="0" dirty="0" smtClean="0"/>
              <a:t>For details on which subject matters are eligible for SSHRC:</a:t>
            </a:r>
            <a:endParaRPr lang="en-CA" sz="1800" b="0" dirty="0"/>
          </a:p>
          <a:p>
            <a:r>
              <a:rPr lang="en-US" sz="1800" b="0" u="sng" dirty="0" smtClean="0">
                <a:hlinkClick r:id="rId2"/>
              </a:rPr>
              <a:t>http</a:t>
            </a:r>
            <a:r>
              <a:rPr lang="en-US" sz="1800" b="0" u="sng" dirty="0">
                <a:hlinkClick r:id="rId2"/>
              </a:rPr>
              <a:t>://www.sshrc-crsh.gc.ca/funding-financement/apply-demande/background-renseignements/selecting_agency-choisir_organisme_subventionnaire-eng.aspx#af2</a:t>
            </a:r>
            <a:r>
              <a:rPr lang="en-US" sz="1800" b="0" dirty="0"/>
              <a:t> </a:t>
            </a:r>
            <a:endParaRPr lang="en-US" sz="1800" b="0" dirty="0" smtClean="0"/>
          </a:p>
          <a:p>
            <a:pPr>
              <a:buFont typeface="Arial" pitchFamily="34" charset="0"/>
              <a:buChar char="•"/>
            </a:pPr>
            <a:r>
              <a:rPr lang="en-US" sz="1800" b="0" dirty="0" smtClean="0"/>
              <a:t>For details on CIHR and NSERC:</a:t>
            </a:r>
          </a:p>
          <a:p>
            <a:pPr marL="0" indent="0"/>
            <a:r>
              <a:rPr lang="en-US" sz="1800" b="0" u="sng" dirty="0">
                <a:hlinkClick r:id="rId3"/>
              </a:rPr>
              <a:t>http://www.science.gc.ca/default.asp?lang=en&amp;n=FEE7261A-1</a:t>
            </a:r>
            <a:r>
              <a:rPr lang="en-US" sz="1800" b="0" dirty="0"/>
              <a:t> </a:t>
            </a:r>
            <a:endParaRPr lang="en-CA" sz="1800" b="0" dirty="0"/>
          </a:p>
          <a:p>
            <a:pPr marL="0" indent="0"/>
            <a:endParaRPr lang="en-CA" sz="1800" b="0" dirty="0"/>
          </a:p>
          <a:p>
            <a:endParaRPr lang="en-CA" sz="1800" b="0" dirty="0"/>
          </a:p>
        </p:txBody>
      </p:sp>
    </p:spTree>
    <p:extLst>
      <p:ext uri="{BB962C8B-B14F-4D97-AF65-F5344CB8AC3E}">
        <p14:creationId xmlns:p14="http://schemas.microsoft.com/office/powerpoint/2010/main" val="28970635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APPLICATION COMPLETENESS:</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200" b="0" dirty="0" smtClean="0"/>
              <a:t>Ensure that your application is complete!</a:t>
            </a:r>
          </a:p>
          <a:p>
            <a:pPr>
              <a:buFont typeface="Arial" pitchFamily="34" charset="0"/>
              <a:buChar char="•"/>
            </a:pPr>
            <a:r>
              <a:rPr lang="en-CA" sz="2200" b="0" dirty="0" smtClean="0"/>
              <a:t>Agencies are cracking down on enforcing completeness rules</a:t>
            </a:r>
          </a:p>
          <a:p>
            <a:pPr>
              <a:buFont typeface="Arial" pitchFamily="34" charset="0"/>
              <a:buChar char="•"/>
            </a:pPr>
            <a:r>
              <a:rPr lang="en-CA" sz="2200" b="0" dirty="0" smtClean="0"/>
              <a:t>Use the application checklist to ensure you have all pieces</a:t>
            </a:r>
          </a:p>
          <a:p>
            <a:pPr>
              <a:buFont typeface="Arial" pitchFamily="34" charset="0"/>
              <a:buChar char="•"/>
            </a:pPr>
            <a:r>
              <a:rPr lang="en-CA" sz="2200" b="0" dirty="0" smtClean="0"/>
              <a:t>You can also check the agency websites links for details on complete applications packages</a:t>
            </a:r>
            <a:endParaRPr lang="en-CA" sz="2200" b="0" dirty="0"/>
          </a:p>
        </p:txBody>
      </p:sp>
    </p:spTree>
    <p:extLst>
      <p:ext uri="{BB962C8B-B14F-4D97-AF65-F5344CB8AC3E}">
        <p14:creationId xmlns:p14="http://schemas.microsoft.com/office/powerpoint/2010/main" val="27475273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upcoming workshops </a:t>
            </a:r>
            <a:r>
              <a:rPr lang="en-CA" dirty="0" smtClean="0"/>
              <a:t>on </a:t>
            </a:r>
            <a:r>
              <a:rPr lang="en-CA" dirty="0"/>
              <a:t>applying for funding</a:t>
            </a:r>
            <a:endParaRPr lang="en-CA" dirty="0"/>
          </a:p>
        </p:txBody>
      </p:sp>
      <p:sp>
        <p:nvSpPr>
          <p:cNvPr id="3" name="Content Placeholder 2"/>
          <p:cNvSpPr>
            <a:spLocks noGrp="1"/>
          </p:cNvSpPr>
          <p:nvPr>
            <p:ph idx="1"/>
          </p:nvPr>
        </p:nvSpPr>
        <p:spPr/>
        <p:txBody>
          <a:bodyPr>
            <a:normAutofit fontScale="77500" lnSpcReduction="20000"/>
          </a:bodyPr>
          <a:lstStyle/>
          <a:p>
            <a:endParaRPr lang="en-CA" dirty="0"/>
          </a:p>
          <a:p>
            <a:r>
              <a:rPr lang="en-CA" dirty="0"/>
              <a:t>Thursday 18</a:t>
            </a:r>
            <a:r>
              <a:rPr lang="en-CA" baseline="30000" dirty="0"/>
              <a:t>th</a:t>
            </a:r>
            <a:r>
              <a:rPr lang="en-CA" dirty="0"/>
              <a:t> 2:30-4:30 in 280N York Lanes</a:t>
            </a:r>
          </a:p>
          <a:p>
            <a:r>
              <a:rPr lang="en-CA" dirty="0"/>
              <a:t>Monday 22</a:t>
            </a:r>
            <a:r>
              <a:rPr lang="en-CA" baseline="30000" dirty="0"/>
              <a:t>nd</a:t>
            </a:r>
            <a:r>
              <a:rPr lang="en-CA" dirty="0"/>
              <a:t> 9:00-10:30 in 519 </a:t>
            </a:r>
            <a:r>
              <a:rPr lang="en-CA" dirty="0" err="1"/>
              <a:t>Kaneff</a:t>
            </a:r>
            <a:r>
              <a:rPr lang="en-CA" dirty="0"/>
              <a:t> Tower</a:t>
            </a:r>
          </a:p>
          <a:p>
            <a:r>
              <a:rPr lang="en-CA" dirty="0"/>
              <a:t>Tuesday 23</a:t>
            </a:r>
            <a:r>
              <a:rPr lang="en-CA" baseline="30000" dirty="0"/>
              <a:t>rd</a:t>
            </a:r>
            <a:r>
              <a:rPr lang="en-CA" dirty="0"/>
              <a:t> 10:00-11:30 in 219 </a:t>
            </a:r>
            <a:r>
              <a:rPr lang="en-CA" dirty="0" err="1"/>
              <a:t>Glendon</a:t>
            </a:r>
            <a:r>
              <a:rPr lang="en-CA" dirty="0"/>
              <a:t> Hall</a:t>
            </a:r>
          </a:p>
          <a:p>
            <a:r>
              <a:rPr lang="en-CA" dirty="0"/>
              <a:t>Wednesday 24</a:t>
            </a:r>
            <a:r>
              <a:rPr lang="en-CA" baseline="30000" dirty="0"/>
              <a:t>th</a:t>
            </a:r>
            <a:r>
              <a:rPr lang="en-CA" dirty="0"/>
              <a:t> 3:00-4:30 in 280N York Lanes</a:t>
            </a:r>
          </a:p>
          <a:p>
            <a:r>
              <a:rPr lang="en-CA" dirty="0"/>
              <a:t>Can check out FGS website for more info on funding (OGS, External, Internal for York students): </a:t>
            </a:r>
            <a:r>
              <a:rPr lang="en-CA" dirty="0">
                <a:hlinkClick r:id="rId2"/>
              </a:rPr>
              <a:t>http://gradstudies.yorku.ca/current-students/student-finances/funding-awards/</a:t>
            </a:r>
            <a:endParaRPr lang="en-CA" dirty="0"/>
          </a:p>
          <a:p>
            <a:pPr lvl="1"/>
            <a:r>
              <a:rPr lang="en-CA" dirty="0"/>
              <a:t>They have some useful guides for each major scholarship, may not be up to date though</a:t>
            </a:r>
          </a:p>
          <a:p>
            <a:pPr lvl="1"/>
            <a:r>
              <a:rPr lang="en-CA" dirty="0"/>
              <a:t>Can </a:t>
            </a:r>
            <a:r>
              <a:rPr lang="en-CA" dirty="0" smtClean="0"/>
              <a:t>also look </a:t>
            </a:r>
            <a:r>
              <a:rPr lang="en-CA" dirty="0"/>
              <a:t>at successful past applications in the grad office here</a:t>
            </a:r>
          </a:p>
          <a:p>
            <a:endParaRPr lang="en-CA" dirty="0"/>
          </a:p>
        </p:txBody>
      </p:sp>
    </p:spTree>
    <p:extLst>
      <p:ext uri="{BB962C8B-B14F-4D97-AF65-F5344CB8AC3E}">
        <p14:creationId xmlns:p14="http://schemas.microsoft.com/office/powerpoint/2010/main" val="3969996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08720"/>
            <a:ext cx="7520940" cy="1479064"/>
          </a:xfrm>
        </p:spPr>
        <p:txBody>
          <a:bodyPr>
            <a:normAutofit fontScale="90000"/>
          </a:bodyPr>
          <a:lstStyle/>
          <a:p>
            <a:pPr algn="ctr"/>
            <a:r>
              <a:rPr lang="en-CA" b="1" dirty="0"/>
              <a:t>Where do I get information on different programmes and the application process?</a:t>
            </a:r>
            <a:r>
              <a:rPr lang="en-CA" dirty="0"/>
              <a:t/>
            </a:r>
            <a:br>
              <a:rPr lang="en-CA" dirty="0"/>
            </a:br>
            <a:endParaRPr lang="en-CA" dirty="0"/>
          </a:p>
        </p:txBody>
      </p:sp>
      <p:sp>
        <p:nvSpPr>
          <p:cNvPr id="3" name="Content Placeholder 2"/>
          <p:cNvSpPr>
            <a:spLocks noGrp="1"/>
          </p:cNvSpPr>
          <p:nvPr>
            <p:ph idx="1"/>
          </p:nvPr>
        </p:nvSpPr>
        <p:spPr>
          <a:xfrm>
            <a:off x="827584" y="2564904"/>
            <a:ext cx="7520940" cy="3528392"/>
          </a:xfrm>
        </p:spPr>
        <p:txBody>
          <a:bodyPr>
            <a:normAutofit fontScale="70000" lnSpcReduction="20000"/>
          </a:bodyPr>
          <a:lstStyle/>
          <a:p>
            <a:r>
              <a:rPr lang="en-CA" dirty="0"/>
              <a:t>The internet – Each specific Graduate Program should have its own </a:t>
            </a:r>
            <a:r>
              <a:rPr lang="en-CA" dirty="0" smtClean="0"/>
              <a:t>site</a:t>
            </a:r>
          </a:p>
          <a:p>
            <a:r>
              <a:rPr lang="en-CA" dirty="0"/>
              <a:t>List of Psychology Departments in Canadian Universities: </a:t>
            </a:r>
            <a:r>
              <a:rPr lang="en-CA" u="sng" dirty="0">
                <a:hlinkClick r:id="rId2"/>
              </a:rPr>
              <a:t>http://www.cpa.ca/students/resources/canadianuniversities</a:t>
            </a:r>
            <a:endParaRPr lang="en-CA" dirty="0"/>
          </a:p>
          <a:p>
            <a:r>
              <a:rPr lang="en-CA" dirty="0" smtClean="0"/>
              <a:t>APA Publishes Annual Handbook: “Graduate Study in Psychology and Related Fields” containing descriptions of grad programs in Canada and USA, degree requirements,  application info, student info, admission requirements, and more</a:t>
            </a:r>
          </a:p>
          <a:p>
            <a:r>
              <a:rPr lang="en-CA" dirty="0"/>
              <a:t>	</a:t>
            </a:r>
            <a:r>
              <a:rPr lang="en-CA" dirty="0" smtClean="0"/>
              <a:t>-copy is held on reserve in the Resource Center, 162 BSB</a:t>
            </a:r>
          </a:p>
          <a:p>
            <a:endParaRPr lang="en-CA" dirty="0"/>
          </a:p>
        </p:txBody>
      </p:sp>
    </p:spTree>
    <p:extLst>
      <p:ext uri="{BB962C8B-B14F-4D97-AF65-F5344CB8AC3E}">
        <p14:creationId xmlns:p14="http://schemas.microsoft.com/office/powerpoint/2010/main" val="33571442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340768"/>
            <a:ext cx="7520940" cy="3579849"/>
          </a:xfrm>
        </p:spPr>
        <p:txBody>
          <a:bodyPr>
            <a:noAutofit/>
          </a:bodyPr>
          <a:lstStyle/>
          <a:p>
            <a:pPr algn="ctr"/>
            <a:r>
              <a:rPr lang="en-CA" sz="4000" dirty="0" smtClean="0">
                <a:solidFill>
                  <a:schemeClr val="accent3"/>
                </a:solidFill>
              </a:rPr>
              <a:t>GOOD LUCK!!!!</a:t>
            </a:r>
          </a:p>
          <a:p>
            <a:pPr algn="ctr"/>
            <a:endParaRPr lang="en-CA" sz="4000" dirty="0">
              <a:solidFill>
                <a:schemeClr val="accent3"/>
              </a:solidFill>
            </a:endParaRPr>
          </a:p>
          <a:p>
            <a:pPr algn="ctr"/>
            <a:r>
              <a:rPr lang="en-CA" sz="4000" dirty="0" smtClean="0">
                <a:solidFill>
                  <a:schemeClr val="accent3"/>
                </a:solidFill>
              </a:rPr>
              <a:t>Questions</a:t>
            </a:r>
            <a:endParaRPr lang="en-CA" sz="4000" dirty="0">
              <a:solidFill>
                <a:schemeClr val="accent3"/>
              </a:solidFill>
            </a:endParaRPr>
          </a:p>
        </p:txBody>
      </p:sp>
    </p:spTree>
    <p:extLst>
      <p:ext uri="{BB962C8B-B14F-4D97-AF65-F5344CB8AC3E}">
        <p14:creationId xmlns:p14="http://schemas.microsoft.com/office/powerpoint/2010/main" val="762223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What Courses should I take?</a:t>
            </a:r>
            <a:endParaRPr lang="en-CA" dirty="0"/>
          </a:p>
        </p:txBody>
      </p:sp>
      <p:sp>
        <p:nvSpPr>
          <p:cNvPr id="3" name="Content Placeholder 2"/>
          <p:cNvSpPr>
            <a:spLocks noGrp="1"/>
          </p:cNvSpPr>
          <p:nvPr>
            <p:ph idx="1"/>
          </p:nvPr>
        </p:nvSpPr>
        <p:spPr>
          <a:xfrm>
            <a:off x="827584" y="1340768"/>
            <a:ext cx="7520940" cy="3840540"/>
          </a:xfrm>
        </p:spPr>
        <p:txBody>
          <a:bodyPr>
            <a:noAutofit/>
          </a:bodyPr>
          <a:lstStyle/>
          <a:p>
            <a:pPr>
              <a:buFont typeface="Arial" pitchFamily="34" charset="0"/>
              <a:buChar char="•"/>
            </a:pPr>
            <a:r>
              <a:rPr lang="en-CA" sz="2200" dirty="0" smtClean="0"/>
              <a:t>If you  follow the Honours Program requirements, you will qualify  for the Graduate programs in Psychology </a:t>
            </a:r>
            <a:r>
              <a:rPr lang="en-CA" sz="2200" dirty="0"/>
              <a:t> </a:t>
            </a:r>
            <a:r>
              <a:rPr lang="en-CA" sz="2200" dirty="0" smtClean="0"/>
              <a:t>(in this province and most others)</a:t>
            </a:r>
          </a:p>
          <a:p>
            <a:pPr>
              <a:buFont typeface="Arial" pitchFamily="34" charset="0"/>
              <a:buChar char="•"/>
            </a:pPr>
            <a:r>
              <a:rPr lang="en-CA" sz="2200" dirty="0" smtClean="0"/>
              <a:t>DO check  each program individually to see what they require/prefer</a:t>
            </a:r>
          </a:p>
          <a:p>
            <a:pPr>
              <a:buFont typeface="Arial" pitchFamily="34" charset="0"/>
              <a:buChar char="•"/>
            </a:pPr>
            <a:r>
              <a:rPr lang="en-CA" sz="2200" dirty="0" smtClean="0"/>
              <a:t>HOWEVER: Clinical programs in Psychology are much more specific about what they want to see</a:t>
            </a:r>
          </a:p>
          <a:p>
            <a:pPr lvl="2">
              <a:buFont typeface="Arial" pitchFamily="34" charset="0"/>
              <a:buChar char="•"/>
            </a:pPr>
            <a:r>
              <a:rPr lang="en-CA" sz="2200" dirty="0" smtClean="0"/>
              <a:t>For instance, often want to see that students took two courses (3.0 credit) with focus on understanding behaviour from different perspectives (i.e., biological, cognitive-affective, social, or individual) </a:t>
            </a:r>
          </a:p>
        </p:txBody>
      </p:sp>
    </p:spTree>
    <p:extLst>
      <p:ext uri="{BB962C8B-B14F-4D97-AF65-F5344CB8AC3E}">
        <p14:creationId xmlns:p14="http://schemas.microsoft.com/office/powerpoint/2010/main" val="303924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Independent research project &amp; your application</a:t>
            </a:r>
            <a:endParaRPr lang="en-CA" dirty="0"/>
          </a:p>
        </p:txBody>
      </p:sp>
      <p:sp>
        <p:nvSpPr>
          <p:cNvPr id="3" name="Content Placeholder 2"/>
          <p:cNvSpPr>
            <a:spLocks noGrp="1"/>
          </p:cNvSpPr>
          <p:nvPr>
            <p:ph idx="1"/>
          </p:nvPr>
        </p:nvSpPr>
        <p:spPr>
          <a:xfrm>
            <a:off x="899592" y="1844824"/>
            <a:ext cx="7520940" cy="3579849"/>
          </a:xfrm>
        </p:spPr>
        <p:txBody>
          <a:bodyPr>
            <a:normAutofit/>
          </a:bodyPr>
          <a:lstStyle/>
          <a:p>
            <a:pPr marL="457200" indent="-457200">
              <a:buFont typeface="Arial" pitchFamily="34" charset="0"/>
              <a:buChar char="•"/>
            </a:pPr>
            <a:r>
              <a:rPr lang="en-CA" sz="2400" dirty="0" smtClean="0"/>
              <a:t>The key is to actively think about the type of research you want to do in graduate school and express this in a clear and concise manner in your application</a:t>
            </a:r>
          </a:p>
          <a:p>
            <a:pPr marL="457200" indent="-457200">
              <a:buFont typeface="Arial" pitchFamily="34" charset="0"/>
              <a:buChar char="•"/>
            </a:pPr>
            <a:r>
              <a:rPr lang="en-CA" sz="2400" dirty="0" smtClean="0"/>
              <a:t>Assessors are alert to research interest and are impressed by applicants who give a detailed and informed presentation of their research experience/interests</a:t>
            </a:r>
          </a:p>
          <a:p>
            <a:pPr marL="745236" lvl="3" indent="-457200">
              <a:buFont typeface="Arial" pitchFamily="34" charset="0"/>
              <a:buChar char="•"/>
            </a:pPr>
            <a:r>
              <a:rPr lang="en-CA" sz="2400" dirty="0" smtClean="0"/>
              <a:t>Feel you’re lacking experience? Volunteer in a lab!</a:t>
            </a:r>
          </a:p>
          <a:p>
            <a:pPr marL="457200" indent="-457200">
              <a:buFont typeface="Arial" pitchFamily="34" charset="0"/>
              <a:buChar char="•"/>
            </a:pPr>
            <a:endParaRPr lang="en-CA" sz="2400" dirty="0" smtClean="0"/>
          </a:p>
          <a:p>
            <a:pPr marL="457200" indent="-457200">
              <a:buFont typeface="Arial" pitchFamily="34" charset="0"/>
              <a:buChar char="•"/>
            </a:pPr>
            <a:endParaRPr lang="en-CA" sz="2400" dirty="0"/>
          </a:p>
        </p:txBody>
      </p:sp>
    </p:spTree>
    <p:extLst>
      <p:ext uri="{BB962C8B-B14F-4D97-AF65-F5344CB8AC3E}">
        <p14:creationId xmlns:p14="http://schemas.microsoft.com/office/powerpoint/2010/main" val="3994626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Will fieldwork improve my chances?</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200" dirty="0" smtClean="0"/>
              <a:t>Not a great deal</a:t>
            </a:r>
          </a:p>
          <a:p>
            <a:pPr>
              <a:buFont typeface="Arial" pitchFamily="34" charset="0"/>
              <a:buChar char="•"/>
            </a:pPr>
            <a:r>
              <a:rPr lang="en-CA" sz="2200" dirty="0" smtClean="0"/>
              <a:t>Grades, GREs, letters of reference, and signs of research potential expressed in your personal statement  are much more important</a:t>
            </a:r>
          </a:p>
          <a:p>
            <a:pPr>
              <a:buFont typeface="Arial" pitchFamily="34" charset="0"/>
              <a:buChar char="•"/>
            </a:pPr>
            <a:r>
              <a:rPr lang="en-CA" sz="2200" dirty="0" smtClean="0"/>
              <a:t>Assessors know that students with strong research potential can become interested/strong practitioners </a:t>
            </a:r>
            <a:r>
              <a:rPr lang="en-CA" sz="2200" dirty="0" smtClean="0">
                <a:sym typeface="Wingdings" pitchFamily="2" charset="2"/>
              </a:rPr>
              <a:t> but the reverse is not necessarily true</a:t>
            </a:r>
          </a:p>
          <a:p>
            <a:pPr>
              <a:buFont typeface="Arial" pitchFamily="34" charset="0"/>
              <a:buChar char="•"/>
            </a:pPr>
            <a:r>
              <a:rPr lang="en-CA" sz="2200" dirty="0" smtClean="0">
                <a:sym typeface="Wingdings" pitchFamily="2" charset="2"/>
              </a:rPr>
              <a:t>Key is to convey *research potential* through various experiences </a:t>
            </a:r>
          </a:p>
          <a:p>
            <a:pPr>
              <a:buFont typeface="Arial" pitchFamily="34" charset="0"/>
              <a:buChar char="•"/>
            </a:pPr>
            <a:endParaRPr lang="en-CA" sz="2200" dirty="0"/>
          </a:p>
        </p:txBody>
      </p:sp>
    </p:spTree>
    <p:extLst>
      <p:ext uri="{BB962C8B-B14F-4D97-AF65-F5344CB8AC3E}">
        <p14:creationId xmlns:p14="http://schemas.microsoft.com/office/powerpoint/2010/main" val="897727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What kind of grades do I need?</a:t>
            </a:r>
            <a:endParaRPr lang="en-CA" dirty="0"/>
          </a:p>
        </p:txBody>
      </p:sp>
      <p:sp>
        <p:nvSpPr>
          <p:cNvPr id="3" name="Content Placeholder 2"/>
          <p:cNvSpPr>
            <a:spLocks noGrp="1"/>
          </p:cNvSpPr>
          <p:nvPr>
            <p:ph idx="1"/>
          </p:nvPr>
        </p:nvSpPr>
        <p:spPr/>
        <p:txBody>
          <a:bodyPr>
            <a:normAutofit/>
          </a:bodyPr>
          <a:lstStyle/>
          <a:p>
            <a:pPr>
              <a:buFont typeface="Arial" pitchFamily="34" charset="0"/>
              <a:buChar char="•"/>
            </a:pPr>
            <a:r>
              <a:rPr lang="en-CA" sz="2200" dirty="0" smtClean="0"/>
              <a:t>To an extent, will depend on the institution and program</a:t>
            </a:r>
          </a:p>
          <a:p>
            <a:pPr>
              <a:buFont typeface="Arial" pitchFamily="34" charset="0"/>
              <a:buChar char="•"/>
            </a:pPr>
            <a:r>
              <a:rPr lang="en-CA" sz="2200" dirty="0" smtClean="0"/>
              <a:t>On average, to apply to a non-clinical psychology program you will need an overall B+ average to be competitive</a:t>
            </a:r>
          </a:p>
          <a:p>
            <a:pPr>
              <a:buFont typeface="Arial" pitchFamily="34" charset="0"/>
              <a:buChar char="•"/>
            </a:pPr>
            <a:r>
              <a:rPr lang="en-CA" sz="2200" dirty="0" smtClean="0"/>
              <a:t>For a clinical program, you will need an overall A average and above to be competitive</a:t>
            </a:r>
          </a:p>
          <a:p>
            <a:pPr>
              <a:buFont typeface="Arial" pitchFamily="34" charset="0"/>
              <a:buChar char="•"/>
            </a:pPr>
            <a:endParaRPr lang="en-CA" sz="2200" dirty="0"/>
          </a:p>
        </p:txBody>
      </p:sp>
    </p:spTree>
    <p:extLst>
      <p:ext uri="{BB962C8B-B14F-4D97-AF65-F5344CB8AC3E}">
        <p14:creationId xmlns:p14="http://schemas.microsoft.com/office/powerpoint/2010/main" val="3521113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Grades in last two years</a:t>
            </a:r>
            <a:endParaRPr lang="en-CA" dirty="0"/>
          </a:p>
        </p:txBody>
      </p:sp>
      <p:sp>
        <p:nvSpPr>
          <p:cNvPr id="3" name="Content Placeholder 2"/>
          <p:cNvSpPr>
            <a:spLocks noGrp="1"/>
          </p:cNvSpPr>
          <p:nvPr>
            <p:ph idx="1"/>
          </p:nvPr>
        </p:nvSpPr>
        <p:spPr>
          <a:xfrm>
            <a:off x="539552" y="1412776"/>
            <a:ext cx="8280920" cy="4032448"/>
          </a:xfrm>
        </p:spPr>
        <p:txBody>
          <a:bodyPr>
            <a:noAutofit/>
          </a:bodyPr>
          <a:lstStyle/>
          <a:p>
            <a:pPr>
              <a:buFont typeface="Arial" pitchFamily="34" charset="0"/>
              <a:buChar char="•"/>
            </a:pPr>
            <a:r>
              <a:rPr lang="en-CA" sz="2000" dirty="0"/>
              <a:t>M</a:t>
            </a:r>
            <a:r>
              <a:rPr lang="en-CA" sz="2000" dirty="0" smtClean="0"/>
              <a:t>any schools will calculate your GPA from your last full 10 courses (60 credits)</a:t>
            </a:r>
          </a:p>
          <a:p>
            <a:pPr>
              <a:buFont typeface="Arial" pitchFamily="34" charset="0"/>
              <a:buChar char="•"/>
            </a:pPr>
            <a:r>
              <a:rPr lang="en-CA" sz="2000" dirty="0" smtClean="0"/>
              <a:t>BUT: Do not rely on these grades alone. This is risky because :</a:t>
            </a:r>
          </a:p>
          <a:p>
            <a:pPr>
              <a:buFont typeface="Arial" pitchFamily="34" charset="0"/>
              <a:buChar char="•"/>
            </a:pPr>
            <a:r>
              <a:rPr lang="en-CA" sz="2000" dirty="0" smtClean="0"/>
              <a:t>a) graduate programs may not get your final-year grades in time to evaluate your application with (especially your last semester grades in fourth year)</a:t>
            </a:r>
          </a:p>
          <a:p>
            <a:pPr lvl="3">
              <a:buFont typeface="Arial" pitchFamily="34" charset="0"/>
              <a:buChar char="•"/>
            </a:pPr>
            <a:r>
              <a:rPr lang="en-CA" sz="2000" dirty="0" smtClean="0"/>
              <a:t>So make sure to work hard to earn hose reference letters because while your grades may not make it in time, your performance will be reflected in your letters!</a:t>
            </a:r>
          </a:p>
          <a:p>
            <a:pPr>
              <a:buFont typeface="Arial" pitchFamily="34" charset="0"/>
              <a:buChar char="•"/>
            </a:pPr>
            <a:r>
              <a:rPr lang="en-CA" sz="2000" dirty="0" smtClean="0"/>
              <a:t>b) Grades in upper-year courses tend to be higher among applicants; so assessors are especially impressed if you have high grades in lower years too</a:t>
            </a:r>
          </a:p>
          <a:p>
            <a:pPr lvl="2">
              <a:buFont typeface="Arial" pitchFamily="34" charset="0"/>
              <a:buChar char="•"/>
            </a:pPr>
            <a:endParaRPr lang="en-CA" sz="2000" dirty="0"/>
          </a:p>
        </p:txBody>
      </p:sp>
    </p:spTree>
    <p:extLst>
      <p:ext uri="{BB962C8B-B14F-4D97-AF65-F5344CB8AC3E}">
        <p14:creationId xmlns:p14="http://schemas.microsoft.com/office/powerpoint/2010/main" val="2895855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2650</Words>
  <Application>Microsoft Office PowerPoint</Application>
  <PresentationFormat>On-screen Show (4:3)</PresentationFormat>
  <Paragraphs>208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APPLYING TO GRADUATE SCHOOL</vt:lpstr>
      <vt:lpstr>SHOULD I APPLY?</vt:lpstr>
      <vt:lpstr>What types of programmes  are available? </vt:lpstr>
      <vt:lpstr>Where do I get information on different programmes and the application process? </vt:lpstr>
      <vt:lpstr>What Courses should I take?</vt:lpstr>
      <vt:lpstr>Independent research project &amp; your application</vt:lpstr>
      <vt:lpstr>Will fieldwork improve my chances?</vt:lpstr>
      <vt:lpstr>What kind of grades do I need?</vt:lpstr>
      <vt:lpstr>Grades in last two years</vt:lpstr>
      <vt:lpstr>The four main components to the Graduate School application</vt:lpstr>
      <vt:lpstr>transcripts</vt:lpstr>
      <vt:lpstr>HOW IMPORTANT IS THE PERSONAL STATEMENT (“Letter of Intent”)?</vt:lpstr>
      <vt:lpstr>WRITING THE PERSONAL STATEMENT</vt:lpstr>
      <vt:lpstr>Personal statement</vt:lpstr>
      <vt:lpstr>REFERENCE LETTERS</vt:lpstr>
      <vt:lpstr>ASKING FOR REFERENCE LETTERS </vt:lpstr>
      <vt:lpstr>Be prepared to provide the following information:</vt:lpstr>
      <vt:lpstr>HELPFUL REFERENCE LETTER PACKAGE:</vt:lpstr>
      <vt:lpstr>APPLICATION TIMELINE</vt:lpstr>
      <vt:lpstr>Feelings of apprehension…</vt:lpstr>
      <vt:lpstr>HOW MANY SCHOOLS SHOULD I APPLY TO?</vt:lpstr>
      <vt:lpstr>Think about it…</vt:lpstr>
      <vt:lpstr>Remember:</vt:lpstr>
      <vt:lpstr>Applying for funding</vt:lpstr>
      <vt:lpstr>Scholarship application </vt:lpstr>
      <vt:lpstr>SCHOLARSHIP AGENCIES</vt:lpstr>
      <vt:lpstr>Application components:</vt:lpstr>
      <vt:lpstr>Forms, plan of study &amp;  reference letters</vt:lpstr>
      <vt:lpstr>Letters of Reference</vt:lpstr>
      <vt:lpstr>Plan of study</vt:lpstr>
      <vt:lpstr>transcripts</vt:lpstr>
      <vt:lpstr>OGS</vt:lpstr>
      <vt:lpstr>Tri-council awards</vt:lpstr>
      <vt:lpstr>SSHRC</vt:lpstr>
      <vt:lpstr>CIHR</vt:lpstr>
      <vt:lpstr>NSERC</vt:lpstr>
      <vt:lpstr>Subject Matter Eligibility </vt:lpstr>
      <vt:lpstr>APPLICATION COMPLETENESS:</vt:lpstr>
      <vt:lpstr>upcoming workshops on applying for funding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TO GRADUATE SCHOOL</dc:title>
  <dc:creator>Ingrid</dc:creator>
  <cp:lastModifiedBy>Ingrid</cp:lastModifiedBy>
  <cp:revision>91</cp:revision>
  <dcterms:created xsi:type="dcterms:W3CDTF">2011-09-20T01:00:02Z</dcterms:created>
  <dcterms:modified xsi:type="dcterms:W3CDTF">2014-09-16T01:33:37Z</dcterms:modified>
</cp:coreProperties>
</file>